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ess Start 2P"/>
      <p:regular r:id="rId17"/>
    </p:embeddedFont>
    <p:embeddedFont>
      <p:font typeface="Average"/>
      <p:regular r:id="rId18"/>
    </p:embeddedFont>
    <p:embeddedFont>
      <p:font typeface="Oswald"/>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essStart2P-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swald-regular.fntdata"/><Relationship Id="rId6" Type="http://schemas.openxmlformats.org/officeDocument/2006/relationships/slide" Target="slides/slide1.xml"/><Relationship Id="rId18"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ae6c3d93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ae6c3d93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7f209463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7f20946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7f209463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7f20946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Lessons learnt -</a:t>
            </a:r>
            <a:endParaRPr/>
          </a:p>
          <a:p>
            <a:pPr indent="-298450" lvl="0" marL="457200" rtl="0" algn="l">
              <a:spcBef>
                <a:spcPts val="0"/>
              </a:spcBef>
              <a:spcAft>
                <a:spcPts val="0"/>
              </a:spcAft>
              <a:buSzPts val="1100"/>
              <a:buChar char="●"/>
            </a:pPr>
            <a:r>
              <a:rPr lang="en"/>
              <a:t>Learnt how to collaboratively work on a game project -</a:t>
            </a:r>
            <a:endParaRPr/>
          </a:p>
          <a:p>
            <a:pPr indent="0" lvl="0" marL="457200" rtl="0" algn="l">
              <a:spcBef>
                <a:spcPts val="0"/>
              </a:spcBef>
              <a:spcAft>
                <a:spcPts val="0"/>
              </a:spcAft>
              <a:buNone/>
            </a:pPr>
            <a:r>
              <a:rPr lang="en"/>
              <a:t>The team successfully demonstrated the ability to work collaboratively on the game. Effective collaboration is crucial for the success of any project, and it's commendable that the team was able to navigate through the complexities of working together.</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Learnt a lot about pygame in general - </a:t>
            </a:r>
            <a:endParaRPr/>
          </a:p>
          <a:p>
            <a:pPr indent="0" lvl="0" marL="457200" rtl="0" algn="l">
              <a:spcBef>
                <a:spcPts val="0"/>
              </a:spcBef>
              <a:spcAft>
                <a:spcPts val="0"/>
              </a:spcAft>
              <a:buNone/>
            </a:pPr>
            <a:r>
              <a:rPr lang="en"/>
              <a:t>The team members actively engaged in learning about Pygame, showcasing a commitment to acquiring new skills and knowledge. This is essential for the growth of individuals and the overall success of the project.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Effective Planning -</a:t>
            </a:r>
            <a:endParaRPr/>
          </a:p>
          <a:p>
            <a:pPr indent="0" lvl="0" marL="457200" rtl="0" algn="l">
              <a:spcBef>
                <a:spcPts val="0"/>
              </a:spcBef>
              <a:spcAft>
                <a:spcPts val="0"/>
              </a:spcAft>
              <a:buNone/>
            </a:pPr>
            <a:r>
              <a:rPr lang="en"/>
              <a:t>The team's proactive approach to planning contributed significantly to the positive progress of the project. Being on top of planning ensures that goals are set, tasks are well-defined, and there's a clear roadmap for the project's development. In the First week the Team sat down and went through Assets and created a checklist and gave Dates when certain aspects needed to be completed.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Improvements for next time -</a:t>
            </a:r>
            <a:endParaRPr/>
          </a:p>
          <a:p>
            <a:pPr indent="-298450" lvl="0" marL="457200" rtl="0" algn="l">
              <a:spcBef>
                <a:spcPts val="0"/>
              </a:spcBef>
              <a:spcAft>
                <a:spcPts val="0"/>
              </a:spcAft>
              <a:buSzPts val="1100"/>
              <a:buChar char="●"/>
            </a:pPr>
            <a:r>
              <a:rPr lang="en"/>
              <a:t>Further optimise the game so it can run smoother -</a:t>
            </a:r>
            <a:endParaRPr/>
          </a:p>
          <a:p>
            <a:pPr indent="0" lvl="0" marL="457200" rtl="0" algn="l">
              <a:spcBef>
                <a:spcPts val="0"/>
              </a:spcBef>
              <a:spcAft>
                <a:spcPts val="0"/>
              </a:spcAft>
              <a:buNone/>
            </a:pPr>
            <a:r>
              <a:rPr lang="en"/>
              <a:t>We’re currently running the game in Repl.it. This allows us to collaborate in real time and push all updates to GitHub. The issue with Repl.it is that the free version is limited with processing power and Memory. We decided to move the game to VS code for our presentation and testing.</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Could make the game suitable for multiple devices (e.g implementing controls for mobile) -</a:t>
            </a:r>
            <a:endParaRPr/>
          </a:p>
          <a:p>
            <a:pPr indent="0" lvl="0" marL="457200" rtl="0" algn="l">
              <a:spcBef>
                <a:spcPts val="0"/>
              </a:spcBef>
              <a:spcAft>
                <a:spcPts val="0"/>
              </a:spcAft>
              <a:buNone/>
            </a:pPr>
            <a:r>
              <a:rPr lang="en"/>
              <a:t>To make the game more accessible to people who may not have access to a computer / laptop or would prefer playing a game like this on a phone.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Ensure that finalised / specific planning is done a bit earlier in the project timeline as it really helped with getting the game on track and keeping the whole team up to date with the progress -</a:t>
            </a:r>
            <a:endParaRPr/>
          </a:p>
          <a:p>
            <a:pPr indent="0" lvl="0" marL="457200" rtl="0" algn="l">
              <a:spcBef>
                <a:spcPts val="0"/>
              </a:spcBef>
              <a:spcAft>
                <a:spcPts val="0"/>
              </a:spcAft>
              <a:buNone/>
            </a:pPr>
            <a:r>
              <a:rPr lang="en"/>
              <a:t>When Making our pre planning document as seen in the first section. It would have been beneficial to create the checklist with all the tasks that needed doing at the beginning. Instead we kept adding things and not keeping track which we discovered caused issues between us. So we created a checklist and worked through it.</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Conclusion -</a:t>
            </a:r>
            <a:endParaRPr/>
          </a:p>
          <a:p>
            <a:pPr indent="0" lvl="0" marL="0" rtl="0" algn="l">
              <a:spcBef>
                <a:spcPts val="0"/>
              </a:spcBef>
              <a:spcAft>
                <a:spcPts val="0"/>
              </a:spcAft>
              <a:buNone/>
            </a:pPr>
            <a:r>
              <a:rPr lang="en"/>
              <a:t>In Conclusion, we successfully worked as a team to complete the game along with our presentation and wiki. We learnt Pygame a new language none of us have used in the past. We Successfully managed our time correctly and completing all tasks within the given time frame. In future we could plan tasks sooner and not dive straight into creating the game. All in all we are very happy with the product we have created.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7f20946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7f20946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Storyline -</a:t>
            </a:r>
            <a:endParaRPr b="1"/>
          </a:p>
          <a:p>
            <a:pPr indent="-298450" lvl="1" marL="914400" rtl="0" algn="l">
              <a:lnSpc>
                <a:spcPct val="115000"/>
              </a:lnSpc>
              <a:spcBef>
                <a:spcPts val="0"/>
              </a:spcBef>
              <a:spcAft>
                <a:spcPts val="0"/>
              </a:spcAft>
              <a:buClr>
                <a:schemeClr val="dk1"/>
              </a:buClr>
              <a:buSzPts val="1100"/>
              <a:buChar char="○"/>
            </a:pPr>
            <a:r>
              <a:rPr lang="en">
                <a:solidFill>
                  <a:schemeClr val="dk1"/>
                </a:solidFill>
              </a:rPr>
              <a:t>Frank (player character) approaches the forest in search of the long lost treasure after being lured in by whispers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Whispers lead to a broken down village / shop area where there is a </a:t>
            </a:r>
            <a:r>
              <a:rPr lang="en">
                <a:solidFill>
                  <a:schemeClr val="dk1"/>
                </a:solidFill>
              </a:rPr>
              <a:t>shopkeeper</a:t>
            </a:r>
            <a:r>
              <a:rPr lang="en">
                <a:solidFill>
                  <a:schemeClr val="dk1"/>
                </a:solidFill>
              </a:rPr>
              <a:t> still living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Shopkeeper</a:t>
            </a:r>
            <a:r>
              <a:rPr lang="en">
                <a:solidFill>
                  <a:schemeClr val="dk1"/>
                </a:solidFill>
              </a:rPr>
              <a:t> remains selling potions ( been surviving there for ages )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Introduced to the forest and idea of the dungeon by “Sven” (the shopkeeper, who is Steven’s brother)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After earning enough coins, Frank can purchase a key for the dungeon (</a:t>
            </a:r>
            <a:r>
              <a:rPr lang="en">
                <a:solidFill>
                  <a:schemeClr val="dk1"/>
                </a:solidFill>
              </a:rPr>
              <a:t>shopkeeper’s</a:t>
            </a:r>
            <a:r>
              <a:rPr lang="en">
                <a:solidFill>
                  <a:schemeClr val="dk1"/>
                </a:solidFill>
              </a:rPr>
              <a:t> reasoning being that “</a:t>
            </a:r>
            <a:r>
              <a:rPr lang="en">
                <a:solidFill>
                  <a:schemeClr val="dk1"/>
                </a:solidFill>
              </a:rPr>
              <a:t>there's</a:t>
            </a:r>
            <a:r>
              <a:rPr lang="en">
                <a:solidFill>
                  <a:schemeClr val="dk1"/>
                </a:solidFill>
              </a:rPr>
              <a:t> a lot of supposed gold in the dungeon” and basically wants a deposit value incase “anything goes wrong”)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Enter 2nd level / Dungeon - Boss battle (Steven)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After the boss is defeated, Frank will celebrate in an “ending cutscene” where it is revealed that Sven is Steven’s brother and set Frank up.</a:t>
            </a:r>
            <a:endParaRPr>
              <a:solidFill>
                <a:schemeClr val="dk1"/>
              </a:solidFill>
            </a:endParaRPr>
          </a:p>
          <a:p>
            <a:pPr indent="-298450" lvl="0" marL="457200" rtl="0" algn="l">
              <a:spcBef>
                <a:spcPts val="0"/>
              </a:spcBef>
              <a:spcAft>
                <a:spcPts val="0"/>
              </a:spcAft>
              <a:buSzPts val="1100"/>
              <a:buChar char="●"/>
            </a:pPr>
            <a:r>
              <a:rPr b="1" lang="en"/>
              <a:t>Main character(s) - </a:t>
            </a:r>
            <a:r>
              <a:rPr lang="en"/>
              <a:t>Player (Frank), shopkeeper (Sven), boss (Steven)</a:t>
            </a:r>
            <a:endParaRPr/>
          </a:p>
          <a:p>
            <a:pPr indent="-298450" lvl="0" marL="457200" rtl="0" algn="l">
              <a:spcBef>
                <a:spcPts val="0"/>
              </a:spcBef>
              <a:spcAft>
                <a:spcPts val="0"/>
              </a:spcAft>
              <a:buSzPts val="1100"/>
              <a:buChar char="●"/>
            </a:pPr>
            <a:r>
              <a:rPr b="1" lang="en"/>
              <a:t>Objective - </a:t>
            </a:r>
            <a:r>
              <a:rPr lang="en"/>
              <a:t>The player’s objective is to get the treasure by accumulating enough coins/currency to purchase a key to enter a dungeon area.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e6c3bba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e6c3bba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Storyline -</a:t>
            </a:r>
            <a:endParaRPr b="1"/>
          </a:p>
          <a:p>
            <a:pPr indent="-298450" lvl="1" marL="914400" rtl="0" algn="l">
              <a:lnSpc>
                <a:spcPct val="115000"/>
              </a:lnSpc>
              <a:spcBef>
                <a:spcPts val="0"/>
              </a:spcBef>
              <a:spcAft>
                <a:spcPts val="0"/>
              </a:spcAft>
              <a:buClr>
                <a:schemeClr val="dk1"/>
              </a:buClr>
              <a:buSzPts val="1100"/>
              <a:buChar char="○"/>
            </a:pPr>
            <a:r>
              <a:rPr lang="en">
                <a:solidFill>
                  <a:schemeClr val="dk1"/>
                </a:solidFill>
              </a:rPr>
              <a:t>Frank (player character) approaches the forest in search of the long lost treasure after being lured in by whispers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Whispers lead to a broken down village / shop area where there is a shopkeeper still living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Shopkeeper remains selling potions ( been surviving there for ages )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Introduced to the forest and idea of the dungeon by “Sven” (the shopkeeper, who is Steven’s brother)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After earning enough coins, Frank can purchase a key for the dungeon (shopkeeper’s reasoning being that “there's a lot of supposed gold in the dungeon” and basically wants a deposit value incase “anything goes wrong”)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Enter 2nd level / Dungeon - Boss battle (Steven)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After the boss is defeated, Frank will celebrate in an “ending cutscene” where it is revealed that Sven is Steven’s brother and set Frank up.</a:t>
            </a:r>
            <a:endParaRPr>
              <a:solidFill>
                <a:schemeClr val="dk1"/>
              </a:solidFill>
            </a:endParaRPr>
          </a:p>
          <a:p>
            <a:pPr indent="-298450" lvl="0" marL="457200" rtl="0" algn="l">
              <a:spcBef>
                <a:spcPts val="0"/>
              </a:spcBef>
              <a:spcAft>
                <a:spcPts val="0"/>
              </a:spcAft>
              <a:buSzPts val="1100"/>
              <a:buChar char="●"/>
            </a:pPr>
            <a:r>
              <a:rPr b="1" lang="en"/>
              <a:t>Main character(s) - </a:t>
            </a:r>
            <a:r>
              <a:rPr lang="en"/>
              <a:t>Player (Frank), shopkeeper (Sven), boss (Steven)</a:t>
            </a:r>
            <a:endParaRPr/>
          </a:p>
          <a:p>
            <a:pPr indent="-298450" lvl="0" marL="457200" rtl="0" algn="l">
              <a:spcBef>
                <a:spcPts val="0"/>
              </a:spcBef>
              <a:spcAft>
                <a:spcPts val="0"/>
              </a:spcAft>
              <a:buSzPts val="1100"/>
              <a:buChar char="●"/>
            </a:pPr>
            <a:r>
              <a:rPr b="1" lang="en"/>
              <a:t>Objective - </a:t>
            </a:r>
            <a:r>
              <a:rPr lang="en"/>
              <a:t>The player’s objective is to get the treasure by accumulating enough coins/currency to purchase a key to enter a dungeon area.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4318275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4318275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Storyline -</a:t>
            </a:r>
            <a:endParaRPr b="1"/>
          </a:p>
          <a:p>
            <a:pPr indent="-298450" lvl="1" marL="914400" rtl="0" algn="l">
              <a:lnSpc>
                <a:spcPct val="115000"/>
              </a:lnSpc>
              <a:spcBef>
                <a:spcPts val="0"/>
              </a:spcBef>
              <a:spcAft>
                <a:spcPts val="0"/>
              </a:spcAft>
              <a:buClr>
                <a:schemeClr val="dk1"/>
              </a:buClr>
              <a:buSzPts val="1100"/>
              <a:buChar char="○"/>
            </a:pPr>
            <a:r>
              <a:rPr lang="en">
                <a:solidFill>
                  <a:schemeClr val="dk1"/>
                </a:solidFill>
              </a:rPr>
              <a:t>Frank (player character) approaches the forest in search of the long lost treasure after being lured in by whispers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Whispers lead to a broken down village / shop area where there is a </a:t>
            </a:r>
            <a:r>
              <a:rPr lang="en">
                <a:solidFill>
                  <a:schemeClr val="dk1"/>
                </a:solidFill>
              </a:rPr>
              <a:t>shopkeeper</a:t>
            </a:r>
            <a:r>
              <a:rPr lang="en">
                <a:solidFill>
                  <a:schemeClr val="dk1"/>
                </a:solidFill>
              </a:rPr>
              <a:t> still living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Shopkeeper</a:t>
            </a:r>
            <a:r>
              <a:rPr lang="en">
                <a:solidFill>
                  <a:schemeClr val="dk1"/>
                </a:solidFill>
              </a:rPr>
              <a:t> remains selling potions ( been surviving there for ages )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Introduced to the forest and idea of the dungeon by “Sven” (the shop keeper, who is Steven’s brother)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After earning enough coins, Frank can purchase a key for the dungeon (</a:t>
            </a:r>
            <a:r>
              <a:rPr lang="en">
                <a:solidFill>
                  <a:schemeClr val="dk1"/>
                </a:solidFill>
              </a:rPr>
              <a:t>shopkeeper’s</a:t>
            </a:r>
            <a:r>
              <a:rPr lang="en">
                <a:solidFill>
                  <a:schemeClr val="dk1"/>
                </a:solidFill>
              </a:rPr>
              <a:t> reasoning being that “</a:t>
            </a:r>
            <a:r>
              <a:rPr lang="en">
                <a:solidFill>
                  <a:schemeClr val="dk1"/>
                </a:solidFill>
              </a:rPr>
              <a:t>there's</a:t>
            </a:r>
            <a:r>
              <a:rPr lang="en">
                <a:solidFill>
                  <a:schemeClr val="dk1"/>
                </a:solidFill>
              </a:rPr>
              <a:t> a lot of supposed gold in the dungeon” and basically wants a deposit value incase “anything goes wrong”)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Enter 2nd level / Dungeon - Boss battle (Steven)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After the boss is defeated, Frank will celebrate in an “ending cutscene” where it is revealed that Sven is Steven’s brother and set Frank up.</a:t>
            </a:r>
            <a:endParaRPr>
              <a:solidFill>
                <a:schemeClr val="dk1"/>
              </a:solidFill>
            </a:endParaRPr>
          </a:p>
          <a:p>
            <a:pPr indent="-298450" lvl="0" marL="457200" rtl="0" algn="l">
              <a:spcBef>
                <a:spcPts val="0"/>
              </a:spcBef>
              <a:spcAft>
                <a:spcPts val="0"/>
              </a:spcAft>
              <a:buSzPts val="1100"/>
              <a:buChar char="●"/>
            </a:pPr>
            <a:r>
              <a:rPr b="1" lang="en"/>
              <a:t>Main character(s) - </a:t>
            </a:r>
            <a:r>
              <a:rPr lang="en"/>
              <a:t>Player (Frank), shopkeeper (Sven), boss (Steven)</a:t>
            </a:r>
            <a:endParaRPr/>
          </a:p>
          <a:p>
            <a:pPr indent="-298450" lvl="0" marL="457200" rtl="0" algn="l">
              <a:spcBef>
                <a:spcPts val="0"/>
              </a:spcBef>
              <a:spcAft>
                <a:spcPts val="0"/>
              </a:spcAft>
              <a:buSzPts val="1100"/>
              <a:buChar char="●"/>
            </a:pPr>
            <a:r>
              <a:rPr b="1" lang="en"/>
              <a:t>Objective - </a:t>
            </a:r>
            <a:r>
              <a:rPr lang="en"/>
              <a:t>The player’s objective is to get the treasure by accumulating enough coins/currency to purchase a key to enter a dungeon area.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90b453f0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90b453f0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coding, assets were gathered, a planning document was made and designs were created for the first level</a:t>
            </a:r>
            <a:endParaRPr/>
          </a:p>
          <a:p>
            <a:pPr indent="-298450" lvl="0" marL="457200" rtl="0" algn="l">
              <a:spcBef>
                <a:spcPts val="0"/>
              </a:spcBef>
              <a:spcAft>
                <a:spcPts val="0"/>
              </a:spcAft>
              <a:buSzPts val="1100"/>
              <a:buChar char="●"/>
            </a:pPr>
            <a:r>
              <a:rPr lang="en"/>
              <a:t>Classes that were identified: </a:t>
            </a:r>
            <a:endParaRPr/>
          </a:p>
          <a:p>
            <a:pPr indent="-298450" lvl="1" marL="914400" rtl="0" algn="l">
              <a:spcBef>
                <a:spcPts val="0"/>
              </a:spcBef>
              <a:spcAft>
                <a:spcPts val="0"/>
              </a:spcAft>
              <a:buSzPts val="1100"/>
              <a:buChar char="○"/>
            </a:pPr>
            <a:r>
              <a:rPr b="1" lang="en"/>
              <a:t>Main -</a:t>
            </a:r>
            <a:r>
              <a:rPr lang="en"/>
              <a:t> This would just be the main file for the game where it will run.</a:t>
            </a:r>
            <a:endParaRPr/>
          </a:p>
          <a:p>
            <a:pPr indent="-298450" lvl="1" marL="914400" rtl="0" algn="l">
              <a:spcBef>
                <a:spcPts val="0"/>
              </a:spcBef>
              <a:spcAft>
                <a:spcPts val="0"/>
              </a:spcAft>
              <a:buSzPts val="1100"/>
              <a:buChar char="○"/>
            </a:pPr>
            <a:r>
              <a:rPr b="1" lang="en"/>
              <a:t>Player - </a:t>
            </a:r>
            <a:r>
              <a:rPr lang="en"/>
              <a:t>Will store information about the player and assists with breaking down the code a bit. </a:t>
            </a:r>
            <a:r>
              <a:rPr lang="en">
                <a:solidFill>
                  <a:schemeClr val="dk1"/>
                </a:solidFill>
              </a:rPr>
              <a:t>The player will have an x and y value and then a strength and coin counter.</a:t>
            </a:r>
            <a:endParaRPr/>
          </a:p>
          <a:p>
            <a:pPr indent="-298450" lvl="1" marL="914400" rtl="0" algn="l">
              <a:spcBef>
                <a:spcPts val="0"/>
              </a:spcBef>
              <a:spcAft>
                <a:spcPts val="0"/>
              </a:spcAft>
              <a:buSzPts val="1100"/>
              <a:buChar char="○"/>
            </a:pPr>
            <a:r>
              <a:rPr b="1" lang="en"/>
              <a:t>Enemy -</a:t>
            </a:r>
            <a:r>
              <a:rPr lang="en"/>
              <a:t> Will allow for multiple instances of an enemy to be made and can allow for a “boss” to be made for the second level. </a:t>
            </a:r>
            <a:r>
              <a:rPr lang="en">
                <a:solidFill>
                  <a:schemeClr val="dk1"/>
                </a:solidFill>
              </a:rPr>
              <a:t>Enemies will have an x and y value and a speed and health counter, they will also have a function that will allow for them to move towards the player.</a:t>
            </a:r>
            <a:endParaRPr/>
          </a:p>
          <a:p>
            <a:pPr indent="-298450" lvl="1" marL="914400" rtl="0" algn="l">
              <a:spcBef>
                <a:spcPts val="0"/>
              </a:spcBef>
              <a:spcAft>
                <a:spcPts val="0"/>
              </a:spcAft>
              <a:buSzPts val="1100"/>
              <a:buChar char="○"/>
            </a:pPr>
            <a:r>
              <a:rPr b="1" lang="en"/>
              <a:t>Inventory -</a:t>
            </a:r>
            <a:r>
              <a:rPr lang="en"/>
              <a:t> Structure for the inventory that the player will access and use. This will be made up of adding inventory slots into an array or list and placing these slots in places that match the way the inventory looks. </a:t>
            </a:r>
            <a:endParaRPr/>
          </a:p>
          <a:p>
            <a:pPr indent="-298450" lvl="1" marL="914400" rtl="0" algn="l">
              <a:spcBef>
                <a:spcPts val="0"/>
              </a:spcBef>
              <a:spcAft>
                <a:spcPts val="0"/>
              </a:spcAft>
              <a:buSzPts val="1100"/>
              <a:buChar char="○"/>
            </a:pPr>
            <a:r>
              <a:rPr b="1" lang="en"/>
              <a:t>InventorySlot -</a:t>
            </a:r>
            <a:r>
              <a:rPr lang="en"/>
              <a:t> Will provide individual slots within the inventory. An inventory slot will have a name and count so then it can be added or used from within the inventory. </a:t>
            </a:r>
            <a:endParaRPr/>
          </a:p>
          <a:p>
            <a:pPr indent="-298450" lvl="1" marL="914400" rtl="0" algn="l">
              <a:spcBef>
                <a:spcPts val="0"/>
              </a:spcBef>
              <a:spcAft>
                <a:spcPts val="0"/>
              </a:spcAft>
              <a:buSzPts val="1100"/>
              <a:buChar char="○"/>
            </a:pPr>
            <a:r>
              <a:rPr b="1" lang="en"/>
              <a:t>HealthBar -</a:t>
            </a:r>
            <a:r>
              <a:rPr lang="en"/>
              <a:t> A way to show the player’s current health. Will be a simple rectangle that changes colour depending upon how much health the player has left. </a:t>
            </a:r>
            <a:endParaRPr/>
          </a:p>
          <a:p>
            <a:pPr indent="-298450" lvl="1" marL="914400" rtl="0" algn="l">
              <a:spcBef>
                <a:spcPts val="0"/>
              </a:spcBef>
              <a:spcAft>
                <a:spcPts val="0"/>
              </a:spcAft>
              <a:buSzPts val="1100"/>
              <a:buChar char="○"/>
            </a:pPr>
            <a:r>
              <a:rPr b="1" lang="en"/>
              <a:t>GUI / UserInterface -</a:t>
            </a:r>
            <a:r>
              <a:rPr lang="en"/>
              <a:t> A simple user interface that will provide the user with some information </a:t>
            </a:r>
            <a:r>
              <a:rPr lang="en">
                <a:solidFill>
                  <a:schemeClr val="dk1"/>
                </a:solidFill>
              </a:rPr>
              <a:t>(e.g the amount of coins they have)</a:t>
            </a:r>
            <a:r>
              <a:rPr lang="en"/>
              <a:t> and assist with showing the inventory. This will have a way of updating so accurate information will be reflected to the player.</a:t>
            </a:r>
            <a:endParaRPr/>
          </a:p>
          <a:p>
            <a:pPr indent="-298450" lvl="1" marL="914400" rtl="0" algn="l">
              <a:spcBef>
                <a:spcPts val="0"/>
              </a:spcBef>
              <a:spcAft>
                <a:spcPts val="0"/>
              </a:spcAft>
              <a:buSzPts val="1100"/>
              <a:buChar char="○"/>
            </a:pPr>
            <a:r>
              <a:rPr b="1" lang="en"/>
              <a:t>Item - </a:t>
            </a:r>
            <a:r>
              <a:rPr lang="en"/>
              <a:t>Will be used for creating multiple instances of an item or currency for the game. Depending upon how difficult these are to implement, may just add a value to a counter or might “drop” an item that the player can pick up.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7f20946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7f20946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coding, assets were gathered, a planning document was made and designs were created for the first level</a:t>
            </a:r>
            <a:endParaRPr/>
          </a:p>
          <a:p>
            <a:pPr indent="-298450" lvl="0" marL="457200" rtl="0" algn="l">
              <a:spcBef>
                <a:spcPts val="0"/>
              </a:spcBef>
              <a:spcAft>
                <a:spcPts val="0"/>
              </a:spcAft>
              <a:buSzPts val="1100"/>
              <a:buChar char="●"/>
            </a:pPr>
            <a:r>
              <a:rPr lang="en"/>
              <a:t>Classes that were identified: </a:t>
            </a:r>
            <a:endParaRPr/>
          </a:p>
          <a:p>
            <a:pPr indent="-298450" lvl="1" marL="914400" rtl="0" algn="l">
              <a:spcBef>
                <a:spcPts val="0"/>
              </a:spcBef>
              <a:spcAft>
                <a:spcPts val="0"/>
              </a:spcAft>
              <a:buSzPts val="1100"/>
              <a:buChar char="○"/>
            </a:pPr>
            <a:r>
              <a:rPr b="1" lang="en"/>
              <a:t>Main -</a:t>
            </a:r>
            <a:r>
              <a:rPr lang="en"/>
              <a:t> This would just be the main file for the game where it will run.</a:t>
            </a:r>
            <a:endParaRPr/>
          </a:p>
          <a:p>
            <a:pPr indent="-298450" lvl="1" marL="914400" rtl="0" algn="l">
              <a:spcBef>
                <a:spcPts val="0"/>
              </a:spcBef>
              <a:spcAft>
                <a:spcPts val="0"/>
              </a:spcAft>
              <a:buSzPts val="1100"/>
              <a:buChar char="○"/>
            </a:pPr>
            <a:r>
              <a:rPr b="1" lang="en"/>
              <a:t>Player - </a:t>
            </a:r>
            <a:r>
              <a:rPr lang="en"/>
              <a:t>Will store information about the player and assists with breaking down the code a bit. </a:t>
            </a:r>
            <a:r>
              <a:rPr lang="en">
                <a:solidFill>
                  <a:schemeClr val="dk1"/>
                </a:solidFill>
              </a:rPr>
              <a:t>The player will have an x and y value and then a strength and coin counter.</a:t>
            </a:r>
            <a:endParaRPr/>
          </a:p>
          <a:p>
            <a:pPr indent="-298450" lvl="1" marL="914400" rtl="0" algn="l">
              <a:spcBef>
                <a:spcPts val="0"/>
              </a:spcBef>
              <a:spcAft>
                <a:spcPts val="0"/>
              </a:spcAft>
              <a:buSzPts val="1100"/>
              <a:buChar char="○"/>
            </a:pPr>
            <a:r>
              <a:rPr b="1" lang="en"/>
              <a:t>Enemy -</a:t>
            </a:r>
            <a:r>
              <a:rPr lang="en"/>
              <a:t> Will allow for multiple instances of an enemy to be made and can allow for a “boss” to be made for the second level. </a:t>
            </a:r>
            <a:r>
              <a:rPr lang="en">
                <a:solidFill>
                  <a:schemeClr val="dk1"/>
                </a:solidFill>
              </a:rPr>
              <a:t>Enemies will have an x and y value and a speed and health counter, they will also have a function that will allow for them to move towards the player.</a:t>
            </a:r>
            <a:endParaRPr/>
          </a:p>
          <a:p>
            <a:pPr indent="-298450" lvl="1" marL="914400" rtl="0" algn="l">
              <a:spcBef>
                <a:spcPts val="0"/>
              </a:spcBef>
              <a:spcAft>
                <a:spcPts val="0"/>
              </a:spcAft>
              <a:buSzPts val="1100"/>
              <a:buChar char="○"/>
            </a:pPr>
            <a:r>
              <a:rPr b="1" lang="en"/>
              <a:t>Inventory -</a:t>
            </a:r>
            <a:r>
              <a:rPr lang="en"/>
              <a:t> Structure for the inventory that the player will access and use. This will be made up of adding inventory slots into an array or list and placing these slots in places that match the way the inventory looks. </a:t>
            </a:r>
            <a:endParaRPr/>
          </a:p>
          <a:p>
            <a:pPr indent="-298450" lvl="1" marL="914400" rtl="0" algn="l">
              <a:spcBef>
                <a:spcPts val="0"/>
              </a:spcBef>
              <a:spcAft>
                <a:spcPts val="0"/>
              </a:spcAft>
              <a:buSzPts val="1100"/>
              <a:buChar char="○"/>
            </a:pPr>
            <a:r>
              <a:rPr b="1" lang="en"/>
              <a:t>InventorySlot -</a:t>
            </a:r>
            <a:r>
              <a:rPr lang="en"/>
              <a:t> Will provide individual slots within the inventory. An inventory slot will have a name and count so then it can be added or used from within the inventory. </a:t>
            </a:r>
            <a:endParaRPr/>
          </a:p>
          <a:p>
            <a:pPr indent="-298450" lvl="1" marL="914400" rtl="0" algn="l">
              <a:spcBef>
                <a:spcPts val="0"/>
              </a:spcBef>
              <a:spcAft>
                <a:spcPts val="0"/>
              </a:spcAft>
              <a:buSzPts val="1100"/>
              <a:buChar char="○"/>
            </a:pPr>
            <a:r>
              <a:rPr b="1" lang="en"/>
              <a:t>HealthBar -</a:t>
            </a:r>
            <a:r>
              <a:rPr lang="en"/>
              <a:t> A way to show the player’s current health. Will be a simple rectangle that changes colour depending upon how much health the player has left. </a:t>
            </a:r>
            <a:endParaRPr/>
          </a:p>
          <a:p>
            <a:pPr indent="-298450" lvl="1" marL="914400" rtl="0" algn="l">
              <a:spcBef>
                <a:spcPts val="0"/>
              </a:spcBef>
              <a:spcAft>
                <a:spcPts val="0"/>
              </a:spcAft>
              <a:buSzPts val="1100"/>
              <a:buChar char="○"/>
            </a:pPr>
            <a:r>
              <a:rPr b="1" lang="en"/>
              <a:t>GUI / UserInterface -</a:t>
            </a:r>
            <a:r>
              <a:rPr lang="en"/>
              <a:t> A simple user interface that will provide the user with some information </a:t>
            </a:r>
            <a:r>
              <a:rPr lang="en">
                <a:solidFill>
                  <a:schemeClr val="dk1"/>
                </a:solidFill>
              </a:rPr>
              <a:t>(e.g the amount of coins they have)</a:t>
            </a:r>
            <a:r>
              <a:rPr lang="en"/>
              <a:t> and assist with showing the inventory. This will have a way of updating so accurate information will be reflected to the player.</a:t>
            </a:r>
            <a:endParaRPr/>
          </a:p>
          <a:p>
            <a:pPr indent="-298450" lvl="1" marL="914400" rtl="0" algn="l">
              <a:spcBef>
                <a:spcPts val="0"/>
              </a:spcBef>
              <a:spcAft>
                <a:spcPts val="0"/>
              </a:spcAft>
              <a:buSzPts val="1100"/>
              <a:buChar char="○"/>
            </a:pPr>
            <a:r>
              <a:rPr b="1" lang="en"/>
              <a:t>Coin</a:t>
            </a:r>
            <a:r>
              <a:rPr b="1" lang="en"/>
              <a:t> - </a:t>
            </a:r>
            <a:r>
              <a:rPr lang="en"/>
              <a:t>Will be used for creating multiple instances of an item or currency for the game. Depending upon how difficult these are to implement, may just add a value to a counter or might “drop” an item that the player can pick up.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9553a0f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9553a0f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coding, assets were gathered, a planning document was made and designs were created for the first level</a:t>
            </a:r>
            <a:endParaRPr/>
          </a:p>
          <a:p>
            <a:pPr indent="-298450" lvl="0" marL="457200" rtl="0" algn="l">
              <a:spcBef>
                <a:spcPts val="0"/>
              </a:spcBef>
              <a:spcAft>
                <a:spcPts val="0"/>
              </a:spcAft>
              <a:buSzPts val="1100"/>
              <a:buChar char="●"/>
            </a:pPr>
            <a:r>
              <a:rPr lang="en"/>
              <a:t>Classes that were identified: </a:t>
            </a:r>
            <a:endParaRPr/>
          </a:p>
          <a:p>
            <a:pPr indent="-298450" lvl="1" marL="914400" rtl="0" algn="l">
              <a:spcBef>
                <a:spcPts val="0"/>
              </a:spcBef>
              <a:spcAft>
                <a:spcPts val="0"/>
              </a:spcAft>
              <a:buSzPts val="1100"/>
              <a:buChar char="○"/>
            </a:pPr>
            <a:r>
              <a:rPr b="1" lang="en"/>
              <a:t>Main -</a:t>
            </a:r>
            <a:r>
              <a:rPr lang="en"/>
              <a:t> This would just be the main file for the game where it will run.</a:t>
            </a:r>
            <a:endParaRPr/>
          </a:p>
          <a:p>
            <a:pPr indent="-298450" lvl="1" marL="914400" rtl="0" algn="l">
              <a:spcBef>
                <a:spcPts val="0"/>
              </a:spcBef>
              <a:spcAft>
                <a:spcPts val="0"/>
              </a:spcAft>
              <a:buSzPts val="1100"/>
              <a:buChar char="○"/>
            </a:pPr>
            <a:r>
              <a:rPr b="1" lang="en"/>
              <a:t>Player - </a:t>
            </a:r>
            <a:r>
              <a:rPr lang="en"/>
              <a:t>Will store information about the player and assists with breaking down the code a bit. </a:t>
            </a:r>
            <a:r>
              <a:rPr lang="en">
                <a:solidFill>
                  <a:schemeClr val="dk1"/>
                </a:solidFill>
              </a:rPr>
              <a:t>The player will have an x and y value and then a strength and coin counter.</a:t>
            </a:r>
            <a:endParaRPr/>
          </a:p>
          <a:p>
            <a:pPr indent="-298450" lvl="1" marL="914400" rtl="0" algn="l">
              <a:spcBef>
                <a:spcPts val="0"/>
              </a:spcBef>
              <a:spcAft>
                <a:spcPts val="0"/>
              </a:spcAft>
              <a:buSzPts val="1100"/>
              <a:buChar char="○"/>
            </a:pPr>
            <a:r>
              <a:rPr b="1" lang="en"/>
              <a:t>Enemy -</a:t>
            </a:r>
            <a:r>
              <a:rPr lang="en"/>
              <a:t> Will allow for multiple instances of an enemy to be made and can allow for a “boss” to be made for the second level. </a:t>
            </a:r>
            <a:r>
              <a:rPr lang="en">
                <a:solidFill>
                  <a:schemeClr val="dk1"/>
                </a:solidFill>
              </a:rPr>
              <a:t>Enemies will have an x and y value and a speed and health counter, they will also have a function that will allow for them to move towards the player.</a:t>
            </a:r>
            <a:endParaRPr/>
          </a:p>
          <a:p>
            <a:pPr indent="-298450" lvl="1" marL="914400" rtl="0" algn="l">
              <a:spcBef>
                <a:spcPts val="0"/>
              </a:spcBef>
              <a:spcAft>
                <a:spcPts val="0"/>
              </a:spcAft>
              <a:buSzPts val="1100"/>
              <a:buChar char="○"/>
            </a:pPr>
            <a:r>
              <a:rPr b="1" lang="en"/>
              <a:t>Inventory -</a:t>
            </a:r>
            <a:r>
              <a:rPr lang="en"/>
              <a:t> Structure for the inventory that the player will access and use. This will be made up of adding inventory slots into an array or list and placing these slots in places that match the way the inventory looks. </a:t>
            </a:r>
            <a:endParaRPr/>
          </a:p>
          <a:p>
            <a:pPr indent="-298450" lvl="1" marL="914400" rtl="0" algn="l">
              <a:spcBef>
                <a:spcPts val="0"/>
              </a:spcBef>
              <a:spcAft>
                <a:spcPts val="0"/>
              </a:spcAft>
              <a:buSzPts val="1100"/>
              <a:buChar char="○"/>
            </a:pPr>
            <a:r>
              <a:rPr b="1" lang="en"/>
              <a:t>InventorySlot -</a:t>
            </a:r>
            <a:r>
              <a:rPr lang="en"/>
              <a:t> Will provide individual slots within the inventory. An inventory slot will have a name and count so then it can be added or used from within the inventory. </a:t>
            </a:r>
            <a:endParaRPr/>
          </a:p>
          <a:p>
            <a:pPr indent="-298450" lvl="1" marL="914400" rtl="0" algn="l">
              <a:spcBef>
                <a:spcPts val="0"/>
              </a:spcBef>
              <a:spcAft>
                <a:spcPts val="0"/>
              </a:spcAft>
              <a:buSzPts val="1100"/>
              <a:buChar char="○"/>
            </a:pPr>
            <a:r>
              <a:rPr b="1" lang="en"/>
              <a:t>HealthBar -</a:t>
            </a:r>
            <a:r>
              <a:rPr lang="en"/>
              <a:t> A way to show the player’s current health. Will be a simple rectangle that changes colour depending upon how much health the player has left. </a:t>
            </a:r>
            <a:endParaRPr/>
          </a:p>
          <a:p>
            <a:pPr indent="-298450" lvl="1" marL="914400" rtl="0" algn="l">
              <a:spcBef>
                <a:spcPts val="0"/>
              </a:spcBef>
              <a:spcAft>
                <a:spcPts val="0"/>
              </a:spcAft>
              <a:buSzPts val="1100"/>
              <a:buChar char="○"/>
            </a:pPr>
            <a:r>
              <a:rPr b="1" lang="en"/>
              <a:t>GUI / UserInterface -</a:t>
            </a:r>
            <a:r>
              <a:rPr lang="en"/>
              <a:t> A simple user interface that will provide the user with some information </a:t>
            </a:r>
            <a:r>
              <a:rPr lang="en">
                <a:solidFill>
                  <a:schemeClr val="dk1"/>
                </a:solidFill>
              </a:rPr>
              <a:t>(e.g the amount of coins they have)</a:t>
            </a:r>
            <a:r>
              <a:rPr lang="en"/>
              <a:t> and assist with showing the inventory. This will have a way of updating so accurate information will be reflected to the player.</a:t>
            </a:r>
            <a:endParaRPr/>
          </a:p>
          <a:p>
            <a:pPr indent="-298450" lvl="1" marL="914400" rtl="0" algn="l">
              <a:spcBef>
                <a:spcPts val="0"/>
              </a:spcBef>
              <a:spcAft>
                <a:spcPts val="0"/>
              </a:spcAft>
              <a:buSzPts val="1100"/>
              <a:buChar char="○"/>
            </a:pPr>
            <a:r>
              <a:rPr b="1" lang="en"/>
              <a:t>Coin - </a:t>
            </a:r>
            <a:r>
              <a:rPr lang="en"/>
              <a:t>Will be used for creating multiple instances of an item or currency for the game. Depending upon how difficult these are to implement, may just add a value to a counter or might “drop” an item that the player can pick up.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7f20946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7f20946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this was the first time working with PyGame for all of the team, we ended up running into some issues over the course of development.</a:t>
            </a:r>
            <a:endParaRPr/>
          </a:p>
          <a:p>
            <a:pPr indent="-298450" lvl="0" marL="457200" rtl="0" algn="l">
              <a:spcBef>
                <a:spcPts val="0"/>
              </a:spcBef>
              <a:spcAft>
                <a:spcPts val="0"/>
              </a:spcAft>
              <a:buSzPts val="1100"/>
              <a:buChar char="●"/>
            </a:pPr>
            <a:r>
              <a:rPr lang="en"/>
              <a:t>Getting </a:t>
            </a:r>
            <a:r>
              <a:rPr lang="en"/>
              <a:t>the</a:t>
            </a:r>
            <a:r>
              <a:rPr lang="en"/>
              <a:t> player attack to function properly and its animation to display as intended / refining combat. Updating the array that handles the spritesheet frames and animations fixed this issue.</a:t>
            </a:r>
            <a:endParaRPr/>
          </a:p>
          <a:p>
            <a:pPr indent="-298450" lvl="0" marL="457200" rtl="0" algn="l">
              <a:spcBef>
                <a:spcPts val="0"/>
              </a:spcBef>
              <a:spcAft>
                <a:spcPts val="0"/>
              </a:spcAft>
              <a:buSzPts val="1100"/>
              <a:buChar char="●"/>
            </a:pPr>
            <a:r>
              <a:rPr lang="en"/>
              <a:t>Issues with integrating the user interface, inventory, inventory slots and main.</a:t>
            </a:r>
            <a:endParaRPr/>
          </a:p>
          <a:p>
            <a:pPr indent="-298450" lvl="0" marL="457200" rtl="0" algn="l">
              <a:spcBef>
                <a:spcPts val="0"/>
              </a:spcBef>
              <a:spcAft>
                <a:spcPts val="0"/>
              </a:spcAft>
              <a:buSzPts val="1100"/>
              <a:buChar char="●"/>
            </a:pPr>
            <a:r>
              <a:rPr lang="en"/>
              <a:t>Issues with implementing the coin counter as it took a while to figure out how to get it to update whenever the coin count updates. For example, when first implemented alongside the shop, when a player was making a purchase the coins would be depleted from their coin value but the text reflecting this value was not updating.</a:t>
            </a:r>
            <a:endParaRPr/>
          </a:p>
          <a:p>
            <a:pPr indent="-298450" lvl="0" marL="457200" rtl="0" algn="l">
              <a:spcBef>
                <a:spcPts val="0"/>
              </a:spcBef>
              <a:spcAft>
                <a:spcPts val="0"/>
              </a:spcAft>
              <a:buSzPts val="1100"/>
              <a:buChar char="●"/>
            </a:pPr>
            <a:r>
              <a:rPr lang="en"/>
              <a:t>Getting the enemy waves to properly account for the amount of time that passed since the last enemy of the previous wave was defeated. Before changes, the timer was basing itself off of when the wave started so it would end up starting a new wave almost instantly based upon how quickly all enemies were defeated.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e6c3bba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e6c3bba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hyperlink" Target="https://github.com/100152067-ArchieFarrell/CO452-PR1/wik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100152067-ArchieFarrell/CO452-PR1/wiki/Testing" TargetMode="External"/><Relationship Id="rId4" Type="http://schemas.openxmlformats.org/officeDocument/2006/relationships/image" Target="../media/image26.gif"/><Relationship Id="rId5" Type="http://schemas.openxmlformats.org/officeDocument/2006/relationships/image" Target="../media/image28.gif"/><Relationship Id="rId6" Type="http://schemas.openxmlformats.org/officeDocument/2006/relationships/image" Target="../media/image2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png"/><Relationship Id="rId10" Type="http://schemas.openxmlformats.org/officeDocument/2006/relationships/image" Target="../media/image2.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document/d/1Q-cwXNye_-Dxm-wQ8H2nZPU2rz9_4DYN6zZCRTQEe1U/edit?usp=sharing" TargetMode="External"/><Relationship Id="rId4" Type="http://schemas.openxmlformats.org/officeDocument/2006/relationships/image" Target="../media/image21.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6.gif"/><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bcf_BzMqQS8U-S6m-QiH1kaToQTjMq6e/view" TargetMode="External"/><Relationship Id="rId4" Type="http://schemas.openxmlformats.org/officeDocument/2006/relationships/image" Target="../media/image22.jpg"/><Relationship Id="rId5" Type="http://schemas.openxmlformats.org/officeDocument/2006/relationships/hyperlink" Target="https://natbag.itch.io/the-whisper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4294967295" type="ctrTitle"/>
          </p:nvPr>
        </p:nvSpPr>
        <p:spPr>
          <a:xfrm>
            <a:off x="1781550" y="698475"/>
            <a:ext cx="5580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Press Start 2P"/>
                <a:ea typeface="Press Start 2P"/>
                <a:cs typeface="Press Start 2P"/>
                <a:sym typeface="Press Start 2P"/>
              </a:rPr>
              <a:t>“The Whispers”</a:t>
            </a:r>
            <a:endParaRPr sz="3020">
              <a:latin typeface="Press Start 2P"/>
              <a:ea typeface="Press Start 2P"/>
              <a:cs typeface="Press Start 2P"/>
              <a:sym typeface="Press Start 2P"/>
            </a:endParaRPr>
          </a:p>
        </p:txBody>
      </p:sp>
      <p:sp>
        <p:nvSpPr>
          <p:cNvPr id="60" name="Google Shape;60;p13"/>
          <p:cNvSpPr txBox="1"/>
          <p:nvPr/>
        </p:nvSpPr>
        <p:spPr>
          <a:xfrm>
            <a:off x="124200" y="2048925"/>
            <a:ext cx="8895600" cy="23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rPr>
              <a:t>Archie Farrell -</a:t>
            </a:r>
            <a:r>
              <a:rPr lang="en" sz="1800">
                <a:solidFill>
                  <a:schemeClr val="lt2"/>
                </a:solidFill>
              </a:rPr>
              <a:t> Creation of the repository, Asset Gathering, contributing to the coding of the game, Game Testing and Evidence</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b="1" lang="en" sz="1800">
                <a:solidFill>
                  <a:schemeClr val="lt2"/>
                </a:solidFill>
              </a:rPr>
              <a:t>Charlie Glover -</a:t>
            </a:r>
            <a:r>
              <a:rPr lang="en" sz="1800">
                <a:solidFill>
                  <a:schemeClr val="lt2"/>
                </a:solidFill>
              </a:rPr>
              <a:t> Base design of game/levels, W</a:t>
            </a:r>
            <a:r>
              <a:rPr lang="en" sz="1800">
                <a:solidFill>
                  <a:schemeClr val="lt2"/>
                </a:solidFill>
              </a:rPr>
              <a:t>iki contributions</a:t>
            </a:r>
            <a:r>
              <a:rPr lang="en" sz="1800">
                <a:solidFill>
                  <a:schemeClr val="lt2"/>
                </a:solidFill>
              </a:rPr>
              <a:t>, contributing to the coding of the game</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b="1" lang="en" sz="1800">
                <a:solidFill>
                  <a:schemeClr val="lt2"/>
                </a:solidFill>
              </a:rPr>
              <a:t>Natalie O’Callaghan -</a:t>
            </a:r>
            <a:r>
              <a:rPr lang="en" sz="1800">
                <a:solidFill>
                  <a:schemeClr val="lt2"/>
                </a:solidFill>
              </a:rPr>
              <a:t> Design of the game/levels, creation of and updating the Wiki, contributing to the coding of the game</a:t>
            </a:r>
            <a:endParaRPr sz="1800">
              <a:solidFill>
                <a:schemeClr val="lt2"/>
              </a:solidFill>
            </a:endParaRPr>
          </a:p>
        </p:txBody>
      </p:sp>
      <p:sp>
        <p:nvSpPr>
          <p:cNvPr id="61" name="Google Shape;61;p13"/>
          <p:cNvSpPr txBox="1"/>
          <p:nvPr>
            <p:ph idx="4294967295" type="subTitle"/>
          </p:nvPr>
        </p:nvSpPr>
        <p:spPr>
          <a:xfrm>
            <a:off x="311700" y="1456725"/>
            <a:ext cx="8520600" cy="439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732"/>
              <a:t>A game project by:</a:t>
            </a:r>
            <a:endParaRPr sz="1732"/>
          </a:p>
        </p:txBody>
      </p:sp>
      <p:pic>
        <p:nvPicPr>
          <p:cNvPr id="62" name="Google Shape;62;p13"/>
          <p:cNvPicPr preferRelativeResize="0"/>
          <p:nvPr/>
        </p:nvPicPr>
        <p:blipFill>
          <a:blip r:embed="rId3">
            <a:alphaModFix/>
          </a:blip>
          <a:stretch>
            <a:fillRect/>
          </a:stretch>
        </p:blipFill>
        <p:spPr>
          <a:xfrm>
            <a:off x="1456325" y="747100"/>
            <a:ext cx="325225" cy="525370"/>
          </a:xfrm>
          <a:prstGeom prst="rect">
            <a:avLst/>
          </a:prstGeom>
          <a:noFill/>
          <a:ln>
            <a:noFill/>
          </a:ln>
        </p:spPr>
      </p:pic>
      <p:pic>
        <p:nvPicPr>
          <p:cNvPr id="63" name="Google Shape;63;p13"/>
          <p:cNvPicPr preferRelativeResize="0"/>
          <p:nvPr/>
        </p:nvPicPr>
        <p:blipFill rotWithShape="1">
          <a:blip r:embed="rId4">
            <a:alphaModFix/>
          </a:blip>
          <a:srcRect b="24162" l="2477" r="90384" t="51905"/>
          <a:stretch/>
        </p:blipFill>
        <p:spPr>
          <a:xfrm>
            <a:off x="7236300" y="708425"/>
            <a:ext cx="399925" cy="595900"/>
          </a:xfrm>
          <a:prstGeom prst="rect">
            <a:avLst/>
          </a:prstGeom>
          <a:noFill/>
          <a:ln>
            <a:noFill/>
          </a:ln>
        </p:spPr>
      </p:pic>
      <p:sp>
        <p:nvSpPr>
          <p:cNvPr id="64" name="Google Shape;64;p13"/>
          <p:cNvSpPr txBox="1"/>
          <p:nvPr/>
        </p:nvSpPr>
        <p:spPr>
          <a:xfrm>
            <a:off x="76200" y="4749900"/>
            <a:ext cx="999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hlinkClick r:id="rId5"/>
              </a:rPr>
              <a:t>GitHub</a:t>
            </a:r>
            <a:endParaRPr sz="2000">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445025"/>
            <a:ext cx="8520600" cy="2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00">
                <a:latin typeface="Press Start 2P"/>
                <a:ea typeface="Press Start 2P"/>
                <a:cs typeface="Press Start 2P"/>
                <a:sym typeface="Press Start 2P"/>
              </a:rPr>
              <a:t>Demonstration of gameplay - Testing</a:t>
            </a:r>
            <a:endParaRPr sz="1400">
              <a:latin typeface="Press Start 2P"/>
              <a:ea typeface="Press Start 2P"/>
              <a:cs typeface="Press Start 2P"/>
              <a:sym typeface="Press Start 2P"/>
            </a:endParaRPr>
          </a:p>
        </p:txBody>
      </p:sp>
      <p:sp>
        <p:nvSpPr>
          <p:cNvPr id="184" name="Google Shape;184;p22"/>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was carried out throughout different stages of the game’s development and recorded on the </a:t>
            </a:r>
            <a:r>
              <a:rPr lang="en" u="sng">
                <a:solidFill>
                  <a:schemeClr val="hlink"/>
                </a:solidFill>
                <a:hlinkClick r:id="rId3"/>
              </a:rPr>
              <a:t>GitHub Wiki</a:t>
            </a:r>
            <a:r>
              <a:rPr lang="en"/>
              <a:t>. The extent of testing can be seen on that page. Below are some examples of this testing.</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5" name="Google Shape;185;p22"/>
          <p:cNvPicPr preferRelativeResize="0"/>
          <p:nvPr/>
        </p:nvPicPr>
        <p:blipFill rotWithShape="1">
          <a:blip r:embed="rId4">
            <a:alphaModFix/>
          </a:blip>
          <a:srcRect b="0" l="22121" r="17782" t="40775"/>
          <a:stretch/>
        </p:blipFill>
        <p:spPr>
          <a:xfrm rot="-225604">
            <a:off x="168300" y="2114375"/>
            <a:ext cx="2804850" cy="1572900"/>
          </a:xfrm>
          <a:prstGeom prst="rect">
            <a:avLst/>
          </a:prstGeom>
          <a:noFill/>
          <a:ln>
            <a:noFill/>
          </a:ln>
          <a:effectLst>
            <a:outerShdw blurRad="57150" rotWithShape="0" algn="bl" dir="5400000" dist="19050">
              <a:srgbClr val="000000">
                <a:alpha val="50000"/>
              </a:srgbClr>
            </a:outerShdw>
          </a:effectLst>
        </p:spPr>
      </p:pic>
      <p:pic>
        <p:nvPicPr>
          <p:cNvPr id="186" name="Google Shape;186;p22"/>
          <p:cNvPicPr preferRelativeResize="0"/>
          <p:nvPr/>
        </p:nvPicPr>
        <p:blipFill rotWithShape="1">
          <a:blip r:embed="rId5">
            <a:alphaModFix/>
          </a:blip>
          <a:srcRect b="0" l="18577" r="19846" t="30521"/>
          <a:stretch/>
        </p:blipFill>
        <p:spPr>
          <a:xfrm rot="367939">
            <a:off x="6184940" y="1924954"/>
            <a:ext cx="2794119" cy="1785241"/>
          </a:xfrm>
          <a:prstGeom prst="rect">
            <a:avLst/>
          </a:prstGeom>
          <a:noFill/>
          <a:ln>
            <a:noFill/>
          </a:ln>
          <a:effectLst>
            <a:outerShdw blurRad="57150" rotWithShape="0" algn="bl" dir="5400000" dist="19050">
              <a:srgbClr val="000000">
                <a:alpha val="50000"/>
              </a:srgbClr>
            </a:outerShdw>
          </a:effectLst>
        </p:spPr>
      </p:pic>
      <p:pic>
        <p:nvPicPr>
          <p:cNvPr id="187" name="Google Shape;187;p22"/>
          <p:cNvPicPr preferRelativeResize="0"/>
          <p:nvPr/>
        </p:nvPicPr>
        <p:blipFill>
          <a:blip r:embed="rId6">
            <a:alphaModFix/>
          </a:blip>
          <a:stretch>
            <a:fillRect/>
          </a:stretch>
        </p:blipFill>
        <p:spPr>
          <a:xfrm>
            <a:off x="2369013" y="2364316"/>
            <a:ext cx="4405975" cy="2522150"/>
          </a:xfrm>
          <a:prstGeom prst="rect">
            <a:avLst/>
          </a:prstGeom>
          <a:noFill/>
          <a:ln>
            <a:noFill/>
          </a:ln>
          <a:effectLst>
            <a:outerShdw blurRad="57150" rotWithShape="0" algn="bl" dir="5400000" dist="19050">
              <a:srgbClr val="000000">
                <a:alpha val="50000"/>
              </a:srgbClr>
            </a:outerShdw>
          </a:effectLst>
        </p:spPr>
      </p:pic>
      <p:sp>
        <p:nvSpPr>
          <p:cNvPr id="188" name="Google Shape;188;p22"/>
          <p:cNvSpPr txBox="1"/>
          <p:nvPr/>
        </p:nvSpPr>
        <p:spPr>
          <a:xfrm rot="-244872">
            <a:off x="637791" y="3569342"/>
            <a:ext cx="1943228" cy="5308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Average"/>
                <a:ea typeface="Average"/>
                <a:cs typeface="Average"/>
                <a:sym typeface="Average"/>
              </a:rPr>
              <a:t>Player animations</a:t>
            </a:r>
            <a:endParaRPr sz="1600">
              <a:solidFill>
                <a:schemeClr val="accent3"/>
              </a:solidFill>
              <a:latin typeface="Average"/>
              <a:ea typeface="Average"/>
              <a:cs typeface="Average"/>
              <a:sym typeface="Average"/>
            </a:endParaRPr>
          </a:p>
        </p:txBody>
      </p:sp>
      <p:sp>
        <p:nvSpPr>
          <p:cNvPr id="189" name="Google Shape;189;p22"/>
          <p:cNvSpPr txBox="1"/>
          <p:nvPr/>
        </p:nvSpPr>
        <p:spPr>
          <a:xfrm rot="340735">
            <a:off x="6748973" y="3618739"/>
            <a:ext cx="1943338" cy="53063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Average"/>
                <a:ea typeface="Average"/>
                <a:cs typeface="Average"/>
                <a:sym typeface="Average"/>
              </a:rPr>
              <a:t>Level 2 Access</a:t>
            </a:r>
            <a:endParaRPr sz="1600">
              <a:solidFill>
                <a:schemeClr val="accent3"/>
              </a:solidFill>
              <a:latin typeface="Average"/>
              <a:ea typeface="Average"/>
              <a:cs typeface="Average"/>
              <a:sym typeface="Average"/>
            </a:endParaRPr>
          </a:p>
        </p:txBody>
      </p:sp>
      <p:sp>
        <p:nvSpPr>
          <p:cNvPr id="190" name="Google Shape;190;p22"/>
          <p:cNvSpPr txBox="1"/>
          <p:nvPr/>
        </p:nvSpPr>
        <p:spPr>
          <a:xfrm>
            <a:off x="3595438" y="1981525"/>
            <a:ext cx="19284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3"/>
                </a:solidFill>
                <a:latin typeface="Average"/>
                <a:ea typeface="Average"/>
                <a:cs typeface="Average"/>
                <a:sym typeface="Average"/>
              </a:rPr>
              <a:t>Shop Functionality</a:t>
            </a:r>
            <a:endParaRPr sz="17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3"/>
          <p:cNvPicPr preferRelativeResize="0"/>
          <p:nvPr/>
        </p:nvPicPr>
        <p:blipFill rotWithShape="1">
          <a:blip r:embed="rId3">
            <a:alphaModFix/>
          </a:blip>
          <a:srcRect b="52130" l="57772" r="38022" t="42319"/>
          <a:stretch/>
        </p:blipFill>
        <p:spPr>
          <a:xfrm>
            <a:off x="6235762" y="765725"/>
            <a:ext cx="927149" cy="1019850"/>
          </a:xfrm>
          <a:prstGeom prst="rect">
            <a:avLst/>
          </a:prstGeom>
          <a:noFill/>
          <a:ln>
            <a:noFill/>
          </a:ln>
        </p:spPr>
      </p:pic>
      <p:sp>
        <p:nvSpPr>
          <p:cNvPr id="196" name="Google Shape;196;p23"/>
          <p:cNvSpPr txBox="1"/>
          <p:nvPr>
            <p:ph type="title"/>
          </p:nvPr>
        </p:nvSpPr>
        <p:spPr>
          <a:xfrm>
            <a:off x="311700" y="445025"/>
            <a:ext cx="8520600" cy="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latin typeface="Press Start 2P"/>
                <a:ea typeface="Press Start 2P"/>
                <a:cs typeface="Press Start 2P"/>
                <a:sym typeface="Press Start 2P"/>
              </a:rPr>
              <a:t>Evaluation</a:t>
            </a:r>
            <a:endParaRPr sz="1600">
              <a:latin typeface="Press Start 2P"/>
              <a:ea typeface="Press Start 2P"/>
              <a:cs typeface="Press Start 2P"/>
              <a:sym typeface="Press Start 2P"/>
            </a:endParaRPr>
          </a:p>
        </p:txBody>
      </p:sp>
      <p:sp>
        <p:nvSpPr>
          <p:cNvPr id="197" name="Google Shape;197;p23"/>
          <p:cNvSpPr txBox="1"/>
          <p:nvPr>
            <p:ph idx="1" type="body"/>
          </p:nvPr>
        </p:nvSpPr>
        <p:spPr>
          <a:xfrm>
            <a:off x="311700" y="765725"/>
            <a:ext cx="8520600" cy="403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Lessons learnt -</a:t>
            </a:r>
            <a:endParaRPr/>
          </a:p>
          <a:p>
            <a:pPr indent="-342900" lvl="0" marL="457200" rtl="0" algn="l">
              <a:spcBef>
                <a:spcPts val="1200"/>
              </a:spcBef>
              <a:spcAft>
                <a:spcPts val="0"/>
              </a:spcAft>
              <a:buSzPts val="1800"/>
              <a:buChar char="●"/>
            </a:pPr>
            <a:r>
              <a:rPr lang="en"/>
              <a:t>Learnt how to </a:t>
            </a:r>
            <a:r>
              <a:rPr lang="en"/>
              <a:t>collaboratively</a:t>
            </a:r>
            <a:r>
              <a:rPr lang="en"/>
              <a:t> work on a game project.</a:t>
            </a:r>
            <a:endParaRPr/>
          </a:p>
          <a:p>
            <a:pPr indent="-342900" lvl="0" marL="457200" rtl="0" algn="l">
              <a:spcBef>
                <a:spcPts val="0"/>
              </a:spcBef>
              <a:spcAft>
                <a:spcPts val="0"/>
              </a:spcAft>
              <a:buSzPts val="1800"/>
              <a:buChar char="●"/>
            </a:pPr>
            <a:r>
              <a:rPr lang="en"/>
              <a:t>Learnt a lot about pygame in general.</a:t>
            </a:r>
            <a:endParaRPr/>
          </a:p>
          <a:p>
            <a:pPr indent="-342900" lvl="0" marL="457200" rtl="0" algn="l">
              <a:spcBef>
                <a:spcPts val="0"/>
              </a:spcBef>
              <a:spcAft>
                <a:spcPts val="0"/>
              </a:spcAft>
              <a:buSzPts val="1800"/>
              <a:buChar char="●"/>
            </a:pPr>
            <a:r>
              <a:rPr lang="en"/>
              <a:t>Effective planning from the beginning.</a:t>
            </a:r>
            <a:endParaRPr/>
          </a:p>
          <a:p>
            <a:pPr indent="0" lvl="0" marL="0" rtl="0" algn="l">
              <a:spcBef>
                <a:spcPts val="1200"/>
              </a:spcBef>
              <a:spcAft>
                <a:spcPts val="0"/>
              </a:spcAft>
              <a:buNone/>
            </a:pPr>
            <a:r>
              <a:rPr lang="en"/>
              <a:t>Improvements for next time -</a:t>
            </a:r>
            <a:endParaRPr/>
          </a:p>
          <a:p>
            <a:pPr indent="-342900" lvl="0" marL="457200" rtl="0" algn="l">
              <a:spcBef>
                <a:spcPts val="1200"/>
              </a:spcBef>
              <a:spcAft>
                <a:spcPts val="0"/>
              </a:spcAft>
              <a:buSzPts val="1800"/>
              <a:buChar char="●"/>
            </a:pPr>
            <a:r>
              <a:rPr lang="en"/>
              <a:t>Further optimise the game so it can run smoother.</a:t>
            </a:r>
            <a:endParaRPr/>
          </a:p>
          <a:p>
            <a:pPr indent="-342900" lvl="0" marL="457200" rtl="0" algn="l">
              <a:spcBef>
                <a:spcPts val="0"/>
              </a:spcBef>
              <a:spcAft>
                <a:spcPts val="0"/>
              </a:spcAft>
              <a:buSzPts val="1800"/>
              <a:buChar char="●"/>
            </a:pPr>
            <a:r>
              <a:rPr lang="en"/>
              <a:t>Could make the game suitable for multiple devices.</a:t>
            </a:r>
            <a:endParaRPr/>
          </a:p>
          <a:p>
            <a:pPr indent="-342900" lvl="0" marL="457200" rtl="0" algn="l">
              <a:spcBef>
                <a:spcPts val="0"/>
              </a:spcBef>
              <a:spcAft>
                <a:spcPts val="0"/>
              </a:spcAft>
              <a:buSzPts val="1800"/>
              <a:buChar char="●"/>
            </a:pPr>
            <a:r>
              <a:rPr lang="en"/>
              <a:t>Ensure that finalised / specific </a:t>
            </a:r>
            <a:r>
              <a:rPr lang="en"/>
              <a:t>planning is done a bit earlier in the project timeline.</a:t>
            </a:r>
            <a:endParaRPr/>
          </a:p>
        </p:txBody>
      </p:sp>
      <p:pic>
        <p:nvPicPr>
          <p:cNvPr id="198" name="Google Shape;198;p23"/>
          <p:cNvPicPr preferRelativeResize="0"/>
          <p:nvPr/>
        </p:nvPicPr>
        <p:blipFill rotWithShape="1">
          <a:blip r:embed="rId4">
            <a:alphaModFix/>
          </a:blip>
          <a:srcRect b="48623" l="34175" r="63345" t="48626"/>
          <a:stretch/>
        </p:blipFill>
        <p:spPr>
          <a:xfrm>
            <a:off x="7466475" y="2223924"/>
            <a:ext cx="552073" cy="510326"/>
          </a:xfrm>
          <a:prstGeom prst="rect">
            <a:avLst/>
          </a:prstGeom>
          <a:noFill/>
          <a:ln>
            <a:noFill/>
          </a:ln>
        </p:spPr>
      </p:pic>
      <p:pic>
        <p:nvPicPr>
          <p:cNvPr id="199" name="Google Shape;199;p23"/>
          <p:cNvPicPr preferRelativeResize="0"/>
          <p:nvPr/>
        </p:nvPicPr>
        <p:blipFill rotWithShape="1">
          <a:blip r:embed="rId3">
            <a:alphaModFix/>
          </a:blip>
          <a:srcRect b="52130" l="57772" r="38022" t="42319"/>
          <a:stretch/>
        </p:blipFill>
        <p:spPr>
          <a:xfrm>
            <a:off x="7466462" y="1268325"/>
            <a:ext cx="927149" cy="1019850"/>
          </a:xfrm>
          <a:prstGeom prst="rect">
            <a:avLst/>
          </a:prstGeom>
          <a:noFill/>
          <a:ln>
            <a:noFill/>
          </a:ln>
        </p:spPr>
      </p:pic>
      <p:pic>
        <p:nvPicPr>
          <p:cNvPr id="200" name="Google Shape;200;p23"/>
          <p:cNvPicPr preferRelativeResize="0"/>
          <p:nvPr/>
        </p:nvPicPr>
        <p:blipFill rotWithShape="1">
          <a:blip r:embed="rId3">
            <a:alphaModFix/>
          </a:blip>
          <a:srcRect b="52130" l="57772" r="38022" t="42319"/>
          <a:stretch/>
        </p:blipFill>
        <p:spPr>
          <a:xfrm>
            <a:off x="5825912" y="1963325"/>
            <a:ext cx="927149" cy="1019850"/>
          </a:xfrm>
          <a:prstGeom prst="rect">
            <a:avLst/>
          </a:prstGeom>
          <a:noFill/>
          <a:ln>
            <a:noFill/>
          </a:ln>
        </p:spPr>
      </p:pic>
      <p:pic>
        <p:nvPicPr>
          <p:cNvPr id="201" name="Google Shape;201;p23"/>
          <p:cNvPicPr preferRelativeResize="0"/>
          <p:nvPr/>
        </p:nvPicPr>
        <p:blipFill>
          <a:blip r:embed="rId5">
            <a:alphaModFix/>
          </a:blip>
          <a:stretch>
            <a:fillRect/>
          </a:stretch>
        </p:blipFill>
        <p:spPr>
          <a:xfrm>
            <a:off x="6988113" y="1895175"/>
            <a:ext cx="243286" cy="393000"/>
          </a:xfrm>
          <a:prstGeom prst="rect">
            <a:avLst/>
          </a:prstGeom>
          <a:noFill/>
          <a:ln>
            <a:noFill/>
          </a:ln>
        </p:spPr>
      </p:pic>
      <p:pic>
        <p:nvPicPr>
          <p:cNvPr id="202" name="Google Shape;202;p23"/>
          <p:cNvPicPr preferRelativeResize="0"/>
          <p:nvPr/>
        </p:nvPicPr>
        <p:blipFill rotWithShape="1">
          <a:blip r:embed="rId6">
            <a:alphaModFix/>
          </a:blip>
          <a:srcRect b="73555" l="2642" r="91858" t="1872"/>
          <a:stretch/>
        </p:blipFill>
        <p:spPr>
          <a:xfrm>
            <a:off x="7193038" y="950153"/>
            <a:ext cx="243275" cy="483047"/>
          </a:xfrm>
          <a:prstGeom prst="rect">
            <a:avLst/>
          </a:prstGeom>
          <a:noFill/>
          <a:ln>
            <a:noFill/>
          </a:ln>
        </p:spPr>
      </p:pic>
      <p:pic>
        <p:nvPicPr>
          <p:cNvPr id="203" name="Google Shape;203;p23"/>
          <p:cNvPicPr preferRelativeResize="0"/>
          <p:nvPr/>
        </p:nvPicPr>
        <p:blipFill rotWithShape="1">
          <a:blip r:embed="rId7">
            <a:alphaModFix/>
          </a:blip>
          <a:srcRect b="42331" l="26389" r="71893" t="55742"/>
          <a:stretch/>
        </p:blipFill>
        <p:spPr>
          <a:xfrm>
            <a:off x="5816513" y="4386124"/>
            <a:ext cx="431021" cy="429789"/>
          </a:xfrm>
          <a:prstGeom prst="rect">
            <a:avLst/>
          </a:prstGeom>
          <a:noFill/>
          <a:ln>
            <a:noFill/>
          </a:ln>
        </p:spPr>
      </p:pic>
      <p:pic>
        <p:nvPicPr>
          <p:cNvPr id="204" name="Google Shape;204;p23"/>
          <p:cNvPicPr preferRelativeResize="0"/>
          <p:nvPr/>
        </p:nvPicPr>
        <p:blipFill rotWithShape="1">
          <a:blip r:embed="rId8">
            <a:alphaModFix/>
          </a:blip>
          <a:srcRect b="30853" l="70911" r="27641" t="67193"/>
          <a:stretch/>
        </p:blipFill>
        <p:spPr>
          <a:xfrm>
            <a:off x="7466625" y="4192439"/>
            <a:ext cx="553799" cy="664726"/>
          </a:xfrm>
          <a:prstGeom prst="rect">
            <a:avLst/>
          </a:prstGeom>
          <a:noFill/>
          <a:ln>
            <a:noFill/>
          </a:ln>
        </p:spPr>
      </p:pic>
      <p:pic>
        <p:nvPicPr>
          <p:cNvPr id="205" name="Google Shape;205;p23"/>
          <p:cNvPicPr preferRelativeResize="0"/>
          <p:nvPr/>
        </p:nvPicPr>
        <p:blipFill>
          <a:blip r:embed="rId9">
            <a:alphaModFix/>
          </a:blip>
          <a:stretch>
            <a:fillRect/>
          </a:stretch>
        </p:blipFill>
        <p:spPr>
          <a:xfrm>
            <a:off x="6746625" y="4023425"/>
            <a:ext cx="431000" cy="744475"/>
          </a:xfrm>
          <a:prstGeom prst="rect">
            <a:avLst/>
          </a:prstGeom>
          <a:noFill/>
          <a:ln>
            <a:noFill/>
          </a:ln>
        </p:spPr>
      </p:pic>
      <p:pic>
        <p:nvPicPr>
          <p:cNvPr id="206" name="Google Shape;206;p23"/>
          <p:cNvPicPr preferRelativeResize="0"/>
          <p:nvPr/>
        </p:nvPicPr>
        <p:blipFill rotWithShape="1">
          <a:blip r:embed="rId7">
            <a:alphaModFix/>
          </a:blip>
          <a:srcRect b="42331" l="26389" r="71893" t="55742"/>
          <a:stretch/>
        </p:blipFill>
        <p:spPr>
          <a:xfrm>
            <a:off x="5539338" y="4386124"/>
            <a:ext cx="431021" cy="429789"/>
          </a:xfrm>
          <a:prstGeom prst="rect">
            <a:avLst/>
          </a:prstGeom>
          <a:noFill/>
          <a:ln>
            <a:noFill/>
          </a:ln>
        </p:spPr>
      </p:pic>
      <p:pic>
        <p:nvPicPr>
          <p:cNvPr id="207" name="Google Shape;207;p23"/>
          <p:cNvPicPr preferRelativeResize="0"/>
          <p:nvPr/>
        </p:nvPicPr>
        <p:blipFill rotWithShape="1">
          <a:blip r:embed="rId7">
            <a:alphaModFix/>
          </a:blip>
          <a:srcRect b="42331" l="26389" r="71893" t="55742"/>
          <a:stretch/>
        </p:blipFill>
        <p:spPr>
          <a:xfrm>
            <a:off x="5539338" y="4180774"/>
            <a:ext cx="431021" cy="429789"/>
          </a:xfrm>
          <a:prstGeom prst="rect">
            <a:avLst/>
          </a:prstGeom>
          <a:noFill/>
          <a:ln>
            <a:noFill/>
          </a:ln>
        </p:spPr>
      </p:pic>
      <p:pic>
        <p:nvPicPr>
          <p:cNvPr id="208" name="Google Shape;208;p23"/>
          <p:cNvPicPr preferRelativeResize="0"/>
          <p:nvPr/>
        </p:nvPicPr>
        <p:blipFill rotWithShape="1">
          <a:blip r:embed="rId8">
            <a:alphaModFix/>
          </a:blip>
          <a:srcRect b="30853" l="70911" r="27641" t="67193"/>
          <a:stretch/>
        </p:blipFill>
        <p:spPr>
          <a:xfrm>
            <a:off x="7676725" y="4344839"/>
            <a:ext cx="553799" cy="664726"/>
          </a:xfrm>
          <a:prstGeom prst="rect">
            <a:avLst/>
          </a:prstGeom>
          <a:noFill/>
          <a:ln>
            <a:noFill/>
          </a:ln>
        </p:spPr>
      </p:pic>
      <p:pic>
        <p:nvPicPr>
          <p:cNvPr id="209" name="Google Shape;209;p23"/>
          <p:cNvPicPr preferRelativeResize="0"/>
          <p:nvPr/>
        </p:nvPicPr>
        <p:blipFill rotWithShape="1">
          <a:blip r:embed="rId10">
            <a:alphaModFix/>
          </a:blip>
          <a:srcRect b="67120" l="68576" r="30068" t="31197"/>
          <a:stretch/>
        </p:blipFill>
        <p:spPr>
          <a:xfrm>
            <a:off x="6514564" y="2734256"/>
            <a:ext cx="369512" cy="382045"/>
          </a:xfrm>
          <a:prstGeom prst="rect">
            <a:avLst/>
          </a:prstGeom>
          <a:noFill/>
          <a:ln>
            <a:noFill/>
          </a:ln>
        </p:spPr>
      </p:pic>
      <p:pic>
        <p:nvPicPr>
          <p:cNvPr id="210" name="Google Shape;210;p23"/>
          <p:cNvPicPr preferRelativeResize="0"/>
          <p:nvPr/>
        </p:nvPicPr>
        <p:blipFill rotWithShape="1">
          <a:blip r:embed="rId10">
            <a:alphaModFix/>
          </a:blip>
          <a:srcRect b="69784" l="69657" r="28987" t="28533"/>
          <a:stretch/>
        </p:blipFill>
        <p:spPr>
          <a:xfrm>
            <a:off x="6335213" y="1403539"/>
            <a:ext cx="369512" cy="3820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3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latin typeface="Press Start 2P"/>
                <a:ea typeface="Press Start 2P"/>
                <a:cs typeface="Press Start 2P"/>
                <a:sym typeface="Press Start 2P"/>
              </a:rPr>
              <a:t>Introduction to the game</a:t>
            </a:r>
            <a:endParaRPr sz="1600">
              <a:latin typeface="Press Start 2P"/>
              <a:ea typeface="Press Start 2P"/>
              <a:cs typeface="Press Start 2P"/>
              <a:sym typeface="Press Start 2P"/>
            </a:endParaRPr>
          </a:p>
        </p:txBody>
      </p:sp>
      <p:sp>
        <p:nvSpPr>
          <p:cNvPr id="70" name="Google Shape;70;p14"/>
          <p:cNvSpPr txBox="1"/>
          <p:nvPr>
            <p:ph idx="1" type="body"/>
          </p:nvPr>
        </p:nvSpPr>
        <p:spPr>
          <a:xfrm>
            <a:off x="311700" y="863550"/>
            <a:ext cx="8520600" cy="37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Storyline -</a:t>
            </a:r>
            <a:endParaRPr/>
          </a:p>
          <a:p>
            <a:pPr indent="0" lvl="0" marL="0" rtl="0" algn="l">
              <a:spcBef>
                <a:spcPts val="1200"/>
              </a:spcBef>
              <a:spcAft>
                <a:spcPts val="0"/>
              </a:spcAft>
              <a:buNone/>
            </a:pPr>
            <a:r>
              <a:rPr lang="en"/>
              <a:t>Frank (player character) approaches the forest in search of the long lost treasure after being lured in by whispers which lead to a broken down village (specifically a shop area) where there’s  a shopkeeper still living and selling potions. Frank is then introduced to the forest and the idea of a dungeon by “Sven” (the shopkeeper). </a:t>
            </a:r>
            <a:endParaRPr/>
          </a:p>
          <a:p>
            <a:pPr indent="0" lvl="0" marL="0" rtl="0" algn="l">
              <a:spcBef>
                <a:spcPts val="1200"/>
              </a:spcBef>
              <a:spcAft>
                <a:spcPts val="1200"/>
              </a:spcAft>
              <a:buNone/>
            </a:pPr>
            <a:r>
              <a:t/>
            </a:r>
            <a:endParaRPr/>
          </a:p>
        </p:txBody>
      </p:sp>
      <p:pic>
        <p:nvPicPr>
          <p:cNvPr id="71" name="Google Shape;71;p14"/>
          <p:cNvPicPr preferRelativeResize="0"/>
          <p:nvPr/>
        </p:nvPicPr>
        <p:blipFill>
          <a:blip r:embed="rId3">
            <a:alphaModFix/>
          </a:blip>
          <a:stretch>
            <a:fillRect/>
          </a:stretch>
        </p:blipFill>
        <p:spPr>
          <a:xfrm>
            <a:off x="4450350" y="3583575"/>
            <a:ext cx="243286" cy="393000"/>
          </a:xfrm>
          <a:prstGeom prst="rect">
            <a:avLst/>
          </a:prstGeom>
          <a:noFill/>
          <a:ln>
            <a:noFill/>
          </a:ln>
        </p:spPr>
      </p:pic>
      <p:pic>
        <p:nvPicPr>
          <p:cNvPr id="72" name="Google Shape;72;p14"/>
          <p:cNvPicPr preferRelativeResize="0"/>
          <p:nvPr/>
        </p:nvPicPr>
        <p:blipFill rotWithShape="1">
          <a:blip r:embed="rId4">
            <a:alphaModFix/>
          </a:blip>
          <a:srcRect b="52130" l="57772" r="38022" t="42319"/>
          <a:stretch/>
        </p:blipFill>
        <p:spPr>
          <a:xfrm>
            <a:off x="722487" y="3293875"/>
            <a:ext cx="927149" cy="1019850"/>
          </a:xfrm>
          <a:prstGeom prst="rect">
            <a:avLst/>
          </a:prstGeom>
          <a:noFill/>
          <a:ln>
            <a:noFill/>
          </a:ln>
        </p:spPr>
      </p:pic>
      <p:pic>
        <p:nvPicPr>
          <p:cNvPr id="73" name="Google Shape;73;p14"/>
          <p:cNvPicPr preferRelativeResize="0"/>
          <p:nvPr/>
        </p:nvPicPr>
        <p:blipFill rotWithShape="1">
          <a:blip r:embed="rId4">
            <a:alphaModFix/>
          </a:blip>
          <a:srcRect b="52130" l="57772" r="38022" t="42319"/>
          <a:stretch/>
        </p:blipFill>
        <p:spPr>
          <a:xfrm>
            <a:off x="1438162" y="3576600"/>
            <a:ext cx="927149" cy="1019850"/>
          </a:xfrm>
          <a:prstGeom prst="rect">
            <a:avLst/>
          </a:prstGeom>
          <a:noFill/>
          <a:ln>
            <a:noFill/>
          </a:ln>
        </p:spPr>
      </p:pic>
      <p:pic>
        <p:nvPicPr>
          <p:cNvPr id="74" name="Google Shape;74;p14"/>
          <p:cNvPicPr preferRelativeResize="0"/>
          <p:nvPr/>
        </p:nvPicPr>
        <p:blipFill rotWithShape="1">
          <a:blip r:embed="rId4">
            <a:alphaModFix/>
          </a:blip>
          <a:srcRect b="52130" l="57772" r="38022" t="42319"/>
          <a:stretch/>
        </p:blipFill>
        <p:spPr>
          <a:xfrm>
            <a:off x="2164112" y="3058600"/>
            <a:ext cx="927149" cy="1019850"/>
          </a:xfrm>
          <a:prstGeom prst="rect">
            <a:avLst/>
          </a:prstGeom>
          <a:noFill/>
          <a:ln>
            <a:noFill/>
          </a:ln>
        </p:spPr>
      </p:pic>
      <p:pic>
        <p:nvPicPr>
          <p:cNvPr id="75" name="Google Shape;75;p14"/>
          <p:cNvPicPr preferRelativeResize="0"/>
          <p:nvPr/>
        </p:nvPicPr>
        <p:blipFill rotWithShape="1">
          <a:blip r:embed="rId4">
            <a:alphaModFix/>
          </a:blip>
          <a:srcRect b="52130" l="57772" r="38022" t="42319"/>
          <a:stretch/>
        </p:blipFill>
        <p:spPr>
          <a:xfrm>
            <a:off x="2885587" y="3525375"/>
            <a:ext cx="927149" cy="1019850"/>
          </a:xfrm>
          <a:prstGeom prst="rect">
            <a:avLst/>
          </a:prstGeom>
          <a:noFill/>
          <a:ln>
            <a:noFill/>
          </a:ln>
        </p:spPr>
      </p:pic>
      <p:pic>
        <p:nvPicPr>
          <p:cNvPr id="76" name="Google Shape;76;p14"/>
          <p:cNvPicPr preferRelativeResize="0"/>
          <p:nvPr/>
        </p:nvPicPr>
        <p:blipFill rotWithShape="1">
          <a:blip r:embed="rId4">
            <a:alphaModFix/>
          </a:blip>
          <a:srcRect b="52130" l="57772" r="38022" t="42319"/>
          <a:stretch/>
        </p:blipFill>
        <p:spPr>
          <a:xfrm>
            <a:off x="5048687" y="3270150"/>
            <a:ext cx="927149" cy="1019850"/>
          </a:xfrm>
          <a:prstGeom prst="rect">
            <a:avLst/>
          </a:prstGeom>
          <a:noFill/>
          <a:ln>
            <a:noFill/>
          </a:ln>
        </p:spPr>
      </p:pic>
      <p:pic>
        <p:nvPicPr>
          <p:cNvPr id="77" name="Google Shape;77;p14"/>
          <p:cNvPicPr preferRelativeResize="0"/>
          <p:nvPr/>
        </p:nvPicPr>
        <p:blipFill rotWithShape="1">
          <a:blip r:embed="rId4">
            <a:alphaModFix/>
          </a:blip>
          <a:srcRect b="52130" l="57772" r="38022" t="42319"/>
          <a:stretch/>
        </p:blipFill>
        <p:spPr>
          <a:xfrm>
            <a:off x="5764362" y="3552875"/>
            <a:ext cx="927149" cy="1019850"/>
          </a:xfrm>
          <a:prstGeom prst="rect">
            <a:avLst/>
          </a:prstGeom>
          <a:noFill/>
          <a:ln>
            <a:noFill/>
          </a:ln>
        </p:spPr>
      </p:pic>
      <p:pic>
        <p:nvPicPr>
          <p:cNvPr id="78" name="Google Shape;78;p14"/>
          <p:cNvPicPr preferRelativeResize="0"/>
          <p:nvPr/>
        </p:nvPicPr>
        <p:blipFill rotWithShape="1">
          <a:blip r:embed="rId4">
            <a:alphaModFix/>
          </a:blip>
          <a:srcRect b="52130" l="57772" r="38022" t="42319"/>
          <a:stretch/>
        </p:blipFill>
        <p:spPr>
          <a:xfrm>
            <a:off x="6490312" y="3034875"/>
            <a:ext cx="927149" cy="1019850"/>
          </a:xfrm>
          <a:prstGeom prst="rect">
            <a:avLst/>
          </a:prstGeom>
          <a:noFill/>
          <a:ln>
            <a:noFill/>
          </a:ln>
        </p:spPr>
      </p:pic>
      <p:pic>
        <p:nvPicPr>
          <p:cNvPr id="79" name="Google Shape;79;p14"/>
          <p:cNvPicPr preferRelativeResize="0"/>
          <p:nvPr/>
        </p:nvPicPr>
        <p:blipFill rotWithShape="1">
          <a:blip r:embed="rId4">
            <a:alphaModFix/>
          </a:blip>
          <a:srcRect b="52130" l="57772" r="38022" t="42319"/>
          <a:stretch/>
        </p:blipFill>
        <p:spPr>
          <a:xfrm>
            <a:off x="7211787" y="3501650"/>
            <a:ext cx="927149" cy="1019850"/>
          </a:xfrm>
          <a:prstGeom prst="rect">
            <a:avLst/>
          </a:prstGeom>
          <a:noFill/>
          <a:ln>
            <a:noFill/>
          </a:ln>
        </p:spPr>
      </p:pic>
      <p:pic>
        <p:nvPicPr>
          <p:cNvPr id="80" name="Google Shape;80;p14"/>
          <p:cNvPicPr preferRelativeResize="0"/>
          <p:nvPr/>
        </p:nvPicPr>
        <p:blipFill rotWithShape="1">
          <a:blip r:embed="rId5">
            <a:alphaModFix/>
          </a:blip>
          <a:srcRect b="48623" l="34175" r="63345" t="48626"/>
          <a:stretch/>
        </p:blipFill>
        <p:spPr>
          <a:xfrm>
            <a:off x="4692013" y="4087374"/>
            <a:ext cx="552073" cy="510326"/>
          </a:xfrm>
          <a:prstGeom prst="rect">
            <a:avLst/>
          </a:prstGeom>
          <a:noFill/>
          <a:ln>
            <a:noFill/>
          </a:ln>
        </p:spPr>
      </p:pic>
      <p:pic>
        <p:nvPicPr>
          <p:cNvPr id="81" name="Google Shape;81;p14"/>
          <p:cNvPicPr preferRelativeResize="0"/>
          <p:nvPr/>
        </p:nvPicPr>
        <p:blipFill rotWithShape="1">
          <a:blip r:embed="rId5">
            <a:alphaModFix/>
          </a:blip>
          <a:srcRect b="46360" l="36503" r="61315" t="51591"/>
          <a:stretch/>
        </p:blipFill>
        <p:spPr>
          <a:xfrm>
            <a:off x="3762075" y="4185200"/>
            <a:ext cx="374051" cy="292624"/>
          </a:xfrm>
          <a:prstGeom prst="rect">
            <a:avLst/>
          </a:prstGeom>
          <a:noFill/>
          <a:ln>
            <a:noFill/>
          </a:ln>
        </p:spPr>
      </p:pic>
      <p:pic>
        <p:nvPicPr>
          <p:cNvPr id="82" name="Google Shape;82;p14"/>
          <p:cNvPicPr preferRelativeResize="0"/>
          <p:nvPr/>
        </p:nvPicPr>
        <p:blipFill rotWithShape="1">
          <a:blip r:embed="rId6">
            <a:alphaModFix/>
          </a:blip>
          <a:srcRect b="69784" l="69657" r="28987" t="28533"/>
          <a:stretch/>
        </p:blipFill>
        <p:spPr>
          <a:xfrm>
            <a:off x="7086563" y="4140489"/>
            <a:ext cx="369512" cy="382045"/>
          </a:xfrm>
          <a:prstGeom prst="rect">
            <a:avLst/>
          </a:prstGeom>
          <a:noFill/>
          <a:ln>
            <a:noFill/>
          </a:ln>
        </p:spPr>
      </p:pic>
      <p:pic>
        <p:nvPicPr>
          <p:cNvPr id="83" name="Google Shape;83;p14"/>
          <p:cNvPicPr preferRelativeResize="0"/>
          <p:nvPr/>
        </p:nvPicPr>
        <p:blipFill rotWithShape="1">
          <a:blip r:embed="rId5">
            <a:alphaModFix/>
          </a:blip>
          <a:srcRect b="48623" l="34175" r="63345" t="48626"/>
          <a:stretch/>
        </p:blipFill>
        <p:spPr>
          <a:xfrm>
            <a:off x="2297450" y="4201049"/>
            <a:ext cx="552073" cy="510326"/>
          </a:xfrm>
          <a:prstGeom prst="rect">
            <a:avLst/>
          </a:prstGeom>
          <a:noFill/>
          <a:ln>
            <a:noFill/>
          </a:ln>
        </p:spPr>
      </p:pic>
      <p:pic>
        <p:nvPicPr>
          <p:cNvPr id="84" name="Google Shape;84;p14"/>
          <p:cNvPicPr preferRelativeResize="0"/>
          <p:nvPr/>
        </p:nvPicPr>
        <p:blipFill rotWithShape="1">
          <a:blip r:embed="rId5">
            <a:alphaModFix/>
          </a:blip>
          <a:srcRect b="48623" l="34175" r="63345" t="48626"/>
          <a:stretch/>
        </p:blipFill>
        <p:spPr>
          <a:xfrm>
            <a:off x="482575" y="4231224"/>
            <a:ext cx="552073" cy="510326"/>
          </a:xfrm>
          <a:prstGeom prst="rect">
            <a:avLst/>
          </a:prstGeom>
          <a:noFill/>
          <a:ln>
            <a:noFill/>
          </a:ln>
        </p:spPr>
      </p:pic>
      <p:pic>
        <p:nvPicPr>
          <p:cNvPr id="85" name="Google Shape;85;p14"/>
          <p:cNvPicPr preferRelativeResize="0"/>
          <p:nvPr/>
        </p:nvPicPr>
        <p:blipFill rotWithShape="1">
          <a:blip r:embed="rId5">
            <a:alphaModFix/>
          </a:blip>
          <a:srcRect b="48623" l="34175" r="63345" t="48626"/>
          <a:stretch/>
        </p:blipFill>
        <p:spPr>
          <a:xfrm>
            <a:off x="6677850" y="4201049"/>
            <a:ext cx="552073" cy="510326"/>
          </a:xfrm>
          <a:prstGeom prst="rect">
            <a:avLst/>
          </a:prstGeom>
          <a:noFill/>
          <a:ln>
            <a:noFill/>
          </a:ln>
        </p:spPr>
      </p:pic>
      <p:pic>
        <p:nvPicPr>
          <p:cNvPr id="86" name="Google Shape;86;p14"/>
          <p:cNvPicPr preferRelativeResize="0"/>
          <p:nvPr/>
        </p:nvPicPr>
        <p:blipFill rotWithShape="1">
          <a:blip r:embed="rId5">
            <a:alphaModFix/>
          </a:blip>
          <a:srcRect b="46360" l="36503" r="61315" t="51591"/>
          <a:stretch/>
        </p:blipFill>
        <p:spPr>
          <a:xfrm>
            <a:off x="271100" y="3997675"/>
            <a:ext cx="374051" cy="292624"/>
          </a:xfrm>
          <a:prstGeom prst="rect">
            <a:avLst/>
          </a:prstGeom>
          <a:noFill/>
          <a:ln>
            <a:noFill/>
          </a:ln>
        </p:spPr>
      </p:pic>
      <p:pic>
        <p:nvPicPr>
          <p:cNvPr id="87" name="Google Shape;87;p14"/>
          <p:cNvPicPr preferRelativeResize="0"/>
          <p:nvPr/>
        </p:nvPicPr>
        <p:blipFill rotWithShape="1">
          <a:blip r:embed="rId5">
            <a:alphaModFix/>
          </a:blip>
          <a:srcRect b="46360" l="36503" r="61315" t="51591"/>
          <a:stretch/>
        </p:blipFill>
        <p:spPr>
          <a:xfrm>
            <a:off x="8498850" y="3894675"/>
            <a:ext cx="374051" cy="292624"/>
          </a:xfrm>
          <a:prstGeom prst="rect">
            <a:avLst/>
          </a:prstGeom>
          <a:noFill/>
          <a:ln>
            <a:noFill/>
          </a:ln>
        </p:spPr>
      </p:pic>
      <p:pic>
        <p:nvPicPr>
          <p:cNvPr id="88" name="Google Shape;88;p14"/>
          <p:cNvPicPr preferRelativeResize="0"/>
          <p:nvPr/>
        </p:nvPicPr>
        <p:blipFill rotWithShape="1">
          <a:blip r:embed="rId5">
            <a:alphaModFix/>
          </a:blip>
          <a:srcRect b="48623" l="34175" r="63345" t="48626"/>
          <a:stretch/>
        </p:blipFill>
        <p:spPr>
          <a:xfrm>
            <a:off x="8138925" y="3967499"/>
            <a:ext cx="552073" cy="510326"/>
          </a:xfrm>
          <a:prstGeom prst="rect">
            <a:avLst/>
          </a:prstGeom>
          <a:noFill/>
          <a:ln>
            <a:noFill/>
          </a:ln>
        </p:spPr>
      </p:pic>
      <p:pic>
        <p:nvPicPr>
          <p:cNvPr id="89" name="Google Shape;89;p14"/>
          <p:cNvPicPr preferRelativeResize="0"/>
          <p:nvPr/>
        </p:nvPicPr>
        <p:blipFill rotWithShape="1">
          <a:blip r:embed="rId6">
            <a:alphaModFix/>
          </a:blip>
          <a:srcRect b="69784" l="69657" r="28987" t="28533"/>
          <a:stretch/>
        </p:blipFill>
        <p:spPr>
          <a:xfrm>
            <a:off x="3476738" y="4265189"/>
            <a:ext cx="369512" cy="382045"/>
          </a:xfrm>
          <a:prstGeom prst="rect">
            <a:avLst/>
          </a:prstGeom>
          <a:noFill/>
          <a:ln>
            <a:noFill/>
          </a:ln>
        </p:spPr>
      </p:pic>
      <p:pic>
        <p:nvPicPr>
          <p:cNvPr id="90" name="Google Shape;90;p14"/>
          <p:cNvPicPr preferRelativeResize="0"/>
          <p:nvPr/>
        </p:nvPicPr>
        <p:blipFill rotWithShape="1">
          <a:blip r:embed="rId6">
            <a:alphaModFix/>
          </a:blip>
          <a:srcRect b="67120" l="68576" r="30068" t="31197"/>
          <a:stretch/>
        </p:blipFill>
        <p:spPr>
          <a:xfrm>
            <a:off x="1927927" y="4521506"/>
            <a:ext cx="369512" cy="382045"/>
          </a:xfrm>
          <a:prstGeom prst="rect">
            <a:avLst/>
          </a:prstGeom>
          <a:noFill/>
          <a:ln>
            <a:noFill/>
          </a:ln>
        </p:spPr>
      </p:pic>
      <p:pic>
        <p:nvPicPr>
          <p:cNvPr id="91" name="Google Shape;91;p14"/>
          <p:cNvPicPr preferRelativeResize="0"/>
          <p:nvPr/>
        </p:nvPicPr>
        <p:blipFill rotWithShape="1">
          <a:blip r:embed="rId6">
            <a:alphaModFix/>
          </a:blip>
          <a:srcRect b="67120" l="68576" r="30068" t="31197"/>
          <a:stretch/>
        </p:blipFill>
        <p:spPr>
          <a:xfrm>
            <a:off x="5606302" y="4151506"/>
            <a:ext cx="369512" cy="382045"/>
          </a:xfrm>
          <a:prstGeom prst="rect">
            <a:avLst/>
          </a:prstGeom>
          <a:noFill/>
          <a:ln>
            <a:noFill/>
          </a:ln>
        </p:spPr>
      </p:pic>
      <p:sp>
        <p:nvSpPr>
          <p:cNvPr id="92" name="Google Shape;92;p14"/>
          <p:cNvSpPr txBox="1"/>
          <p:nvPr/>
        </p:nvSpPr>
        <p:spPr>
          <a:xfrm>
            <a:off x="4253838" y="3190575"/>
            <a:ext cx="6363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Frank</a:t>
            </a:r>
            <a:endParaRPr>
              <a:solidFill>
                <a:schemeClr val="accent3"/>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45025"/>
            <a:ext cx="8520600" cy="3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latin typeface="Press Start 2P"/>
                <a:ea typeface="Press Start 2P"/>
                <a:cs typeface="Press Start 2P"/>
                <a:sym typeface="Press Start 2P"/>
              </a:rPr>
              <a:t>Introduction to the game</a:t>
            </a:r>
            <a:endParaRPr sz="1600">
              <a:latin typeface="Press Start 2P"/>
              <a:ea typeface="Press Start 2P"/>
              <a:cs typeface="Press Start 2P"/>
              <a:sym typeface="Press Start 2P"/>
            </a:endParaRPr>
          </a:p>
        </p:txBody>
      </p:sp>
      <p:sp>
        <p:nvSpPr>
          <p:cNvPr id="98" name="Google Shape;98;p15"/>
          <p:cNvSpPr txBox="1"/>
          <p:nvPr>
            <p:ph idx="1" type="body"/>
          </p:nvPr>
        </p:nvSpPr>
        <p:spPr>
          <a:xfrm>
            <a:off x="311700" y="863550"/>
            <a:ext cx="8520600" cy="37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earning enough coins, Frank can purchase a key for the dungeon (basically wants a deposit value incase “anything goes wrong”)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9" name="Google Shape;99;p15"/>
          <p:cNvPicPr preferRelativeResize="0"/>
          <p:nvPr/>
        </p:nvPicPr>
        <p:blipFill>
          <a:blip r:embed="rId3">
            <a:alphaModFix/>
          </a:blip>
          <a:stretch>
            <a:fillRect/>
          </a:stretch>
        </p:blipFill>
        <p:spPr>
          <a:xfrm>
            <a:off x="1697800" y="1630375"/>
            <a:ext cx="5748400" cy="1029325"/>
          </a:xfrm>
          <a:prstGeom prst="rect">
            <a:avLst/>
          </a:prstGeom>
          <a:noFill/>
          <a:ln>
            <a:noFill/>
          </a:ln>
        </p:spPr>
      </p:pic>
      <p:sp>
        <p:nvSpPr>
          <p:cNvPr id="100" name="Google Shape;100;p15"/>
          <p:cNvSpPr txBox="1"/>
          <p:nvPr/>
        </p:nvSpPr>
        <p:spPr>
          <a:xfrm>
            <a:off x="311700" y="2659700"/>
            <a:ext cx="8520600" cy="112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accent3"/>
                </a:solidFill>
                <a:latin typeface="Average"/>
                <a:ea typeface="Average"/>
                <a:cs typeface="Average"/>
                <a:sym typeface="Average"/>
              </a:rPr>
              <a:t>2nd level / Dungeon - Boss battle (Steven). After the boss is defeated, Frank will celebrate in an “ending cutscene” where it is revealed that Sven is Steven’s brother and set Frank up.</a:t>
            </a:r>
            <a:endParaRPr sz="1800">
              <a:solidFill>
                <a:schemeClr val="accent3"/>
              </a:solidFill>
              <a:latin typeface="Average"/>
              <a:ea typeface="Average"/>
              <a:cs typeface="Average"/>
              <a:sym typeface="Average"/>
            </a:endParaRPr>
          </a:p>
        </p:txBody>
      </p:sp>
      <p:pic>
        <p:nvPicPr>
          <p:cNvPr id="101" name="Google Shape;101;p15"/>
          <p:cNvPicPr preferRelativeResize="0"/>
          <p:nvPr/>
        </p:nvPicPr>
        <p:blipFill rotWithShape="1">
          <a:blip r:embed="rId4">
            <a:alphaModFix/>
          </a:blip>
          <a:srcRect b="30853" l="70911" r="27641" t="67193"/>
          <a:stretch/>
        </p:blipFill>
        <p:spPr>
          <a:xfrm>
            <a:off x="2643100" y="4179726"/>
            <a:ext cx="553799" cy="664726"/>
          </a:xfrm>
          <a:prstGeom prst="rect">
            <a:avLst/>
          </a:prstGeom>
          <a:noFill/>
          <a:ln>
            <a:noFill/>
          </a:ln>
        </p:spPr>
      </p:pic>
      <p:pic>
        <p:nvPicPr>
          <p:cNvPr id="102" name="Google Shape;102;p15"/>
          <p:cNvPicPr preferRelativeResize="0"/>
          <p:nvPr/>
        </p:nvPicPr>
        <p:blipFill rotWithShape="1">
          <a:blip r:embed="rId4">
            <a:alphaModFix/>
          </a:blip>
          <a:srcRect b="30853" l="70911" r="27641" t="67193"/>
          <a:stretch/>
        </p:blipFill>
        <p:spPr>
          <a:xfrm>
            <a:off x="2461550" y="4300339"/>
            <a:ext cx="484726" cy="581802"/>
          </a:xfrm>
          <a:prstGeom prst="rect">
            <a:avLst/>
          </a:prstGeom>
          <a:noFill/>
          <a:ln>
            <a:noFill/>
          </a:ln>
        </p:spPr>
      </p:pic>
      <p:pic>
        <p:nvPicPr>
          <p:cNvPr id="103" name="Google Shape;103;p15"/>
          <p:cNvPicPr preferRelativeResize="0"/>
          <p:nvPr/>
        </p:nvPicPr>
        <p:blipFill rotWithShape="1">
          <a:blip r:embed="rId4">
            <a:alphaModFix/>
          </a:blip>
          <a:srcRect b="26359" l="65805" r="33564" t="72975"/>
          <a:stretch/>
        </p:blipFill>
        <p:spPr>
          <a:xfrm>
            <a:off x="2757450" y="4630050"/>
            <a:ext cx="188824" cy="177475"/>
          </a:xfrm>
          <a:prstGeom prst="rect">
            <a:avLst/>
          </a:prstGeom>
          <a:noFill/>
          <a:ln>
            <a:noFill/>
          </a:ln>
        </p:spPr>
      </p:pic>
      <p:pic>
        <p:nvPicPr>
          <p:cNvPr id="104" name="Google Shape;104;p15"/>
          <p:cNvPicPr preferRelativeResize="0"/>
          <p:nvPr/>
        </p:nvPicPr>
        <p:blipFill rotWithShape="1">
          <a:blip r:embed="rId5">
            <a:alphaModFix/>
          </a:blip>
          <a:srcRect b="42331" l="26389" r="71893" t="55742"/>
          <a:stretch/>
        </p:blipFill>
        <p:spPr>
          <a:xfrm>
            <a:off x="1819350" y="4204311"/>
            <a:ext cx="431021" cy="429789"/>
          </a:xfrm>
          <a:prstGeom prst="rect">
            <a:avLst/>
          </a:prstGeom>
          <a:noFill/>
          <a:ln>
            <a:noFill/>
          </a:ln>
        </p:spPr>
      </p:pic>
      <p:pic>
        <p:nvPicPr>
          <p:cNvPr id="105" name="Google Shape;105;p15"/>
          <p:cNvPicPr preferRelativeResize="0"/>
          <p:nvPr/>
        </p:nvPicPr>
        <p:blipFill rotWithShape="1">
          <a:blip r:embed="rId5">
            <a:alphaModFix/>
          </a:blip>
          <a:srcRect b="42331" l="26389" r="71893" t="55742"/>
          <a:stretch/>
        </p:blipFill>
        <p:spPr>
          <a:xfrm>
            <a:off x="2089736" y="4200261"/>
            <a:ext cx="431021" cy="429789"/>
          </a:xfrm>
          <a:prstGeom prst="rect">
            <a:avLst/>
          </a:prstGeom>
          <a:noFill/>
          <a:ln>
            <a:noFill/>
          </a:ln>
        </p:spPr>
      </p:pic>
      <p:pic>
        <p:nvPicPr>
          <p:cNvPr id="106" name="Google Shape;106;p15"/>
          <p:cNvPicPr preferRelativeResize="0"/>
          <p:nvPr/>
        </p:nvPicPr>
        <p:blipFill rotWithShape="1">
          <a:blip r:embed="rId5">
            <a:alphaModFix/>
          </a:blip>
          <a:srcRect b="42331" l="26389" r="71893" t="55742"/>
          <a:stretch/>
        </p:blipFill>
        <p:spPr>
          <a:xfrm>
            <a:off x="1960964" y="3965325"/>
            <a:ext cx="431021" cy="429789"/>
          </a:xfrm>
          <a:prstGeom prst="rect">
            <a:avLst/>
          </a:prstGeom>
          <a:noFill/>
          <a:ln>
            <a:noFill/>
          </a:ln>
        </p:spPr>
      </p:pic>
      <p:pic>
        <p:nvPicPr>
          <p:cNvPr id="107" name="Google Shape;107;p15"/>
          <p:cNvPicPr preferRelativeResize="0"/>
          <p:nvPr/>
        </p:nvPicPr>
        <p:blipFill rotWithShape="1">
          <a:blip r:embed="rId5">
            <a:alphaModFix/>
          </a:blip>
          <a:srcRect b="42331" l="26389" r="71893" t="55742"/>
          <a:stretch/>
        </p:blipFill>
        <p:spPr>
          <a:xfrm>
            <a:off x="5947125" y="4107549"/>
            <a:ext cx="431021" cy="429789"/>
          </a:xfrm>
          <a:prstGeom prst="rect">
            <a:avLst/>
          </a:prstGeom>
          <a:noFill/>
          <a:ln>
            <a:noFill/>
          </a:ln>
        </p:spPr>
      </p:pic>
      <p:pic>
        <p:nvPicPr>
          <p:cNvPr id="108" name="Google Shape;108;p15"/>
          <p:cNvPicPr preferRelativeResize="0"/>
          <p:nvPr/>
        </p:nvPicPr>
        <p:blipFill rotWithShape="1">
          <a:blip r:embed="rId5">
            <a:alphaModFix/>
          </a:blip>
          <a:srcRect b="42331" l="26389" r="71893" t="55742"/>
          <a:stretch/>
        </p:blipFill>
        <p:spPr>
          <a:xfrm>
            <a:off x="6774061" y="3777961"/>
            <a:ext cx="431021" cy="429789"/>
          </a:xfrm>
          <a:prstGeom prst="rect">
            <a:avLst/>
          </a:prstGeom>
          <a:noFill/>
          <a:ln>
            <a:noFill/>
          </a:ln>
        </p:spPr>
      </p:pic>
      <p:pic>
        <p:nvPicPr>
          <p:cNvPr id="109" name="Google Shape;109;p15"/>
          <p:cNvPicPr preferRelativeResize="0"/>
          <p:nvPr/>
        </p:nvPicPr>
        <p:blipFill rotWithShape="1">
          <a:blip r:embed="rId5">
            <a:alphaModFix/>
          </a:blip>
          <a:srcRect b="42331" l="26389" r="71893" t="55742"/>
          <a:stretch/>
        </p:blipFill>
        <p:spPr>
          <a:xfrm>
            <a:off x="7049936" y="3777961"/>
            <a:ext cx="431021" cy="429789"/>
          </a:xfrm>
          <a:prstGeom prst="rect">
            <a:avLst/>
          </a:prstGeom>
          <a:noFill/>
          <a:ln>
            <a:noFill/>
          </a:ln>
        </p:spPr>
      </p:pic>
      <p:pic>
        <p:nvPicPr>
          <p:cNvPr id="110" name="Google Shape;110;p15"/>
          <p:cNvPicPr preferRelativeResize="0"/>
          <p:nvPr/>
        </p:nvPicPr>
        <p:blipFill rotWithShape="1">
          <a:blip r:embed="rId4">
            <a:alphaModFix/>
          </a:blip>
          <a:srcRect b="30853" l="70911" r="27641" t="67193"/>
          <a:stretch/>
        </p:blipFill>
        <p:spPr>
          <a:xfrm>
            <a:off x="6437200" y="4187214"/>
            <a:ext cx="553799" cy="664726"/>
          </a:xfrm>
          <a:prstGeom prst="rect">
            <a:avLst/>
          </a:prstGeom>
          <a:noFill/>
          <a:ln>
            <a:noFill/>
          </a:ln>
        </p:spPr>
      </p:pic>
      <p:pic>
        <p:nvPicPr>
          <p:cNvPr id="111" name="Google Shape;111;p15"/>
          <p:cNvPicPr preferRelativeResize="0"/>
          <p:nvPr/>
        </p:nvPicPr>
        <p:blipFill rotWithShape="1">
          <a:blip r:embed="rId4">
            <a:alphaModFix/>
          </a:blip>
          <a:srcRect b="30853" l="70911" r="27641" t="67193"/>
          <a:stretch/>
        </p:blipFill>
        <p:spPr>
          <a:xfrm>
            <a:off x="7797400" y="3777939"/>
            <a:ext cx="553799" cy="664726"/>
          </a:xfrm>
          <a:prstGeom prst="rect">
            <a:avLst/>
          </a:prstGeom>
          <a:noFill/>
          <a:ln>
            <a:noFill/>
          </a:ln>
        </p:spPr>
      </p:pic>
      <p:pic>
        <p:nvPicPr>
          <p:cNvPr id="112" name="Google Shape;112;p15"/>
          <p:cNvPicPr preferRelativeResize="0"/>
          <p:nvPr/>
        </p:nvPicPr>
        <p:blipFill rotWithShape="1">
          <a:blip r:embed="rId4">
            <a:alphaModFix/>
          </a:blip>
          <a:srcRect b="30853" l="70911" r="27641" t="67193"/>
          <a:stretch/>
        </p:blipFill>
        <p:spPr>
          <a:xfrm>
            <a:off x="1073825" y="3982564"/>
            <a:ext cx="553799" cy="664726"/>
          </a:xfrm>
          <a:prstGeom prst="rect">
            <a:avLst/>
          </a:prstGeom>
          <a:noFill/>
          <a:ln>
            <a:noFill/>
          </a:ln>
        </p:spPr>
      </p:pic>
      <p:pic>
        <p:nvPicPr>
          <p:cNvPr id="113" name="Google Shape;113;p15"/>
          <p:cNvPicPr preferRelativeResize="0"/>
          <p:nvPr/>
        </p:nvPicPr>
        <p:blipFill rotWithShape="1">
          <a:blip r:embed="rId4">
            <a:alphaModFix/>
          </a:blip>
          <a:srcRect b="26359" l="65805" r="33564" t="72975"/>
          <a:stretch/>
        </p:blipFill>
        <p:spPr>
          <a:xfrm flipH="1">
            <a:off x="7264450" y="4054800"/>
            <a:ext cx="188824" cy="177475"/>
          </a:xfrm>
          <a:prstGeom prst="rect">
            <a:avLst/>
          </a:prstGeom>
          <a:noFill/>
          <a:ln>
            <a:noFill/>
          </a:ln>
        </p:spPr>
      </p:pic>
      <p:pic>
        <p:nvPicPr>
          <p:cNvPr id="114" name="Google Shape;114;p15"/>
          <p:cNvPicPr preferRelativeResize="0"/>
          <p:nvPr/>
        </p:nvPicPr>
        <p:blipFill>
          <a:blip r:embed="rId6">
            <a:alphaModFix/>
          </a:blip>
          <a:stretch>
            <a:fillRect/>
          </a:stretch>
        </p:blipFill>
        <p:spPr>
          <a:xfrm>
            <a:off x="8984700" y="152400"/>
            <a:ext cx="6900" cy="12420"/>
          </a:xfrm>
          <a:prstGeom prst="rect">
            <a:avLst/>
          </a:prstGeom>
          <a:noFill/>
          <a:ln>
            <a:noFill/>
          </a:ln>
        </p:spPr>
      </p:pic>
      <p:pic>
        <p:nvPicPr>
          <p:cNvPr id="115" name="Google Shape;115;p15"/>
          <p:cNvPicPr preferRelativeResize="0"/>
          <p:nvPr/>
        </p:nvPicPr>
        <p:blipFill>
          <a:blip r:embed="rId6">
            <a:alphaModFix/>
          </a:blip>
          <a:stretch>
            <a:fillRect/>
          </a:stretch>
        </p:blipFill>
        <p:spPr>
          <a:xfrm>
            <a:off x="152400" y="152400"/>
            <a:ext cx="6900" cy="12420"/>
          </a:xfrm>
          <a:prstGeom prst="rect">
            <a:avLst/>
          </a:prstGeom>
          <a:noFill/>
          <a:ln>
            <a:noFill/>
          </a:ln>
        </p:spPr>
      </p:pic>
      <p:pic>
        <p:nvPicPr>
          <p:cNvPr id="116" name="Google Shape;116;p15"/>
          <p:cNvPicPr preferRelativeResize="0"/>
          <p:nvPr/>
        </p:nvPicPr>
        <p:blipFill>
          <a:blip r:embed="rId7">
            <a:alphaModFix/>
          </a:blip>
          <a:stretch>
            <a:fillRect/>
          </a:stretch>
        </p:blipFill>
        <p:spPr>
          <a:xfrm>
            <a:off x="4329639" y="3683007"/>
            <a:ext cx="484725" cy="837262"/>
          </a:xfrm>
          <a:prstGeom prst="rect">
            <a:avLst/>
          </a:prstGeom>
          <a:noFill/>
          <a:ln>
            <a:noFill/>
          </a:ln>
        </p:spPr>
      </p:pic>
      <p:sp>
        <p:nvSpPr>
          <p:cNvPr id="117" name="Google Shape;117;p15"/>
          <p:cNvSpPr txBox="1"/>
          <p:nvPr/>
        </p:nvSpPr>
        <p:spPr>
          <a:xfrm>
            <a:off x="4232700" y="3340650"/>
            <a:ext cx="678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Steven</a:t>
            </a:r>
            <a:endParaRPr>
              <a:solidFill>
                <a:schemeClr val="accent3"/>
              </a:solidFill>
              <a:latin typeface="Average"/>
              <a:ea typeface="Average"/>
              <a:cs typeface="Average"/>
              <a:sym typeface="Average"/>
            </a:endParaRPr>
          </a:p>
        </p:txBody>
      </p:sp>
      <p:sp>
        <p:nvSpPr>
          <p:cNvPr id="118" name="Google Shape;118;p15"/>
          <p:cNvSpPr txBox="1"/>
          <p:nvPr/>
        </p:nvSpPr>
        <p:spPr>
          <a:xfrm>
            <a:off x="6635850" y="1870175"/>
            <a:ext cx="4692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Sven</a:t>
            </a:r>
            <a:endParaRPr sz="10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311700" y="445025"/>
            <a:ext cx="8520600" cy="3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latin typeface="Press Start 2P"/>
                <a:ea typeface="Press Start 2P"/>
                <a:cs typeface="Press Start 2P"/>
                <a:sym typeface="Press Start 2P"/>
              </a:rPr>
              <a:t>Introduction to the game</a:t>
            </a:r>
            <a:endParaRPr sz="1600">
              <a:latin typeface="Press Start 2P"/>
              <a:ea typeface="Press Start 2P"/>
              <a:cs typeface="Press Start 2P"/>
              <a:sym typeface="Press Start 2P"/>
            </a:endParaRPr>
          </a:p>
        </p:txBody>
      </p:sp>
      <p:sp>
        <p:nvSpPr>
          <p:cNvPr id="124" name="Google Shape;124;p16"/>
          <p:cNvSpPr txBox="1"/>
          <p:nvPr>
            <p:ph idx="1" type="body"/>
          </p:nvPr>
        </p:nvSpPr>
        <p:spPr>
          <a:xfrm>
            <a:off x="311700" y="863550"/>
            <a:ext cx="8520600" cy="3920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852"/>
              <a:t>C</a:t>
            </a:r>
            <a:r>
              <a:rPr lang="en" sz="2852"/>
              <a:t>haracters -</a:t>
            </a:r>
            <a:endParaRPr sz="2852"/>
          </a:p>
          <a:p>
            <a:pPr indent="-337178" lvl="0" marL="457200" rtl="0" algn="l">
              <a:spcBef>
                <a:spcPts val="1200"/>
              </a:spcBef>
              <a:spcAft>
                <a:spcPts val="0"/>
              </a:spcAft>
              <a:buSzPct val="100000"/>
              <a:buChar char="●"/>
            </a:pPr>
            <a:r>
              <a:rPr lang="en" sz="3108"/>
              <a:t>Frank - The main player character.</a:t>
            </a:r>
            <a:endParaRPr sz="3108"/>
          </a:p>
          <a:p>
            <a:pPr indent="0" lvl="0" marL="914400" rtl="0" algn="l">
              <a:spcBef>
                <a:spcPts val="1200"/>
              </a:spcBef>
              <a:spcAft>
                <a:spcPts val="0"/>
              </a:spcAft>
              <a:buNone/>
            </a:pPr>
            <a:r>
              <a:t/>
            </a:r>
            <a:endParaRPr sz="3108"/>
          </a:p>
          <a:p>
            <a:pPr indent="-337178" lvl="0" marL="457200" rtl="0" algn="l">
              <a:spcBef>
                <a:spcPts val="1200"/>
              </a:spcBef>
              <a:spcAft>
                <a:spcPts val="0"/>
              </a:spcAft>
              <a:buSzPct val="100000"/>
              <a:buChar char="●"/>
            </a:pPr>
            <a:r>
              <a:rPr lang="en" sz="3108"/>
              <a:t>Sven - The shopkeeper.</a:t>
            </a:r>
            <a:endParaRPr sz="3108"/>
          </a:p>
          <a:p>
            <a:pPr indent="0" lvl="0" marL="914400" rtl="0" algn="l">
              <a:spcBef>
                <a:spcPts val="1200"/>
              </a:spcBef>
              <a:spcAft>
                <a:spcPts val="0"/>
              </a:spcAft>
              <a:buNone/>
            </a:pPr>
            <a:r>
              <a:t/>
            </a:r>
            <a:endParaRPr sz="3108"/>
          </a:p>
          <a:p>
            <a:pPr indent="-337178" lvl="0" marL="457200" rtl="0" algn="l">
              <a:spcBef>
                <a:spcPts val="1200"/>
              </a:spcBef>
              <a:spcAft>
                <a:spcPts val="0"/>
              </a:spcAft>
              <a:buSzPct val="100000"/>
              <a:buChar char="●"/>
            </a:pPr>
            <a:r>
              <a:rPr lang="en" sz="3108"/>
              <a:t>Steven - The boss of the game.</a:t>
            </a:r>
            <a:endParaRPr sz="3108"/>
          </a:p>
          <a:p>
            <a:pPr indent="0" lvl="0" marL="0" rtl="0" algn="l">
              <a:spcBef>
                <a:spcPts val="1200"/>
              </a:spcBef>
              <a:spcAft>
                <a:spcPts val="0"/>
              </a:spcAft>
              <a:buNone/>
            </a:pPr>
            <a:r>
              <a:t/>
            </a:r>
            <a:endParaRPr sz="3108"/>
          </a:p>
          <a:p>
            <a:pPr indent="0" lvl="0" marL="0" rtl="0" algn="l">
              <a:spcBef>
                <a:spcPts val="1200"/>
              </a:spcBef>
              <a:spcAft>
                <a:spcPts val="0"/>
              </a:spcAft>
              <a:buNone/>
            </a:pPr>
            <a:r>
              <a:rPr lang="en" sz="3108"/>
              <a:t>Objective -</a:t>
            </a:r>
            <a:endParaRPr sz="3108"/>
          </a:p>
          <a:p>
            <a:pPr indent="-337178" lvl="0" marL="457200" rtl="0" algn="l">
              <a:spcBef>
                <a:spcPts val="1200"/>
              </a:spcBef>
              <a:spcAft>
                <a:spcPts val="0"/>
              </a:spcAft>
              <a:buSzPct val="100000"/>
              <a:buChar char="●"/>
            </a:pPr>
            <a:r>
              <a:rPr lang="en" sz="3108"/>
              <a:t>Frank’s main objective is to get the treasure within the dungeon. This is done in-game after purchasing a key from the shopkeeper when enough coins have been collected.</a:t>
            </a:r>
            <a:endParaRPr sz="3108"/>
          </a:p>
        </p:txBody>
      </p:sp>
      <p:pic>
        <p:nvPicPr>
          <p:cNvPr id="125" name="Google Shape;125;p16"/>
          <p:cNvPicPr preferRelativeResize="0"/>
          <p:nvPr/>
        </p:nvPicPr>
        <p:blipFill>
          <a:blip r:embed="rId3">
            <a:alphaModFix/>
          </a:blip>
          <a:stretch>
            <a:fillRect/>
          </a:stretch>
        </p:blipFill>
        <p:spPr>
          <a:xfrm>
            <a:off x="4153975" y="1279538"/>
            <a:ext cx="501232" cy="558750"/>
          </a:xfrm>
          <a:prstGeom prst="rect">
            <a:avLst/>
          </a:prstGeom>
          <a:noFill/>
          <a:ln>
            <a:noFill/>
          </a:ln>
        </p:spPr>
      </p:pic>
      <p:pic>
        <p:nvPicPr>
          <p:cNvPr id="126" name="Google Shape;126;p16"/>
          <p:cNvPicPr preferRelativeResize="0"/>
          <p:nvPr/>
        </p:nvPicPr>
        <p:blipFill>
          <a:blip r:embed="rId4">
            <a:alphaModFix/>
          </a:blip>
          <a:stretch>
            <a:fillRect/>
          </a:stretch>
        </p:blipFill>
        <p:spPr>
          <a:xfrm>
            <a:off x="7359300" y="1721650"/>
            <a:ext cx="1601350" cy="1387500"/>
          </a:xfrm>
          <a:prstGeom prst="rect">
            <a:avLst/>
          </a:prstGeom>
          <a:noFill/>
          <a:ln>
            <a:noFill/>
          </a:ln>
        </p:spPr>
      </p:pic>
      <p:pic>
        <p:nvPicPr>
          <p:cNvPr id="127" name="Google Shape;127;p16"/>
          <p:cNvPicPr preferRelativeResize="0"/>
          <p:nvPr/>
        </p:nvPicPr>
        <p:blipFill rotWithShape="1">
          <a:blip r:embed="rId5">
            <a:alphaModFix/>
          </a:blip>
          <a:srcRect b="5304" l="0" r="0" t="5089"/>
          <a:stretch/>
        </p:blipFill>
        <p:spPr>
          <a:xfrm>
            <a:off x="3754775" y="2992500"/>
            <a:ext cx="695325" cy="921775"/>
          </a:xfrm>
          <a:prstGeom prst="rect">
            <a:avLst/>
          </a:prstGeom>
          <a:noFill/>
          <a:ln>
            <a:noFill/>
          </a:ln>
        </p:spPr>
      </p:pic>
      <p:pic>
        <p:nvPicPr>
          <p:cNvPr id="128" name="Google Shape;128;p16"/>
          <p:cNvPicPr preferRelativeResize="0"/>
          <p:nvPr/>
        </p:nvPicPr>
        <p:blipFill>
          <a:blip r:embed="rId6">
            <a:alphaModFix/>
          </a:blip>
          <a:stretch>
            <a:fillRect/>
          </a:stretch>
        </p:blipFill>
        <p:spPr>
          <a:xfrm rot="1461298">
            <a:off x="3909005" y="4647168"/>
            <a:ext cx="386864" cy="386864"/>
          </a:xfrm>
          <a:prstGeom prst="rect">
            <a:avLst/>
          </a:prstGeom>
          <a:noFill/>
          <a:ln>
            <a:noFill/>
          </a:ln>
        </p:spPr>
      </p:pic>
      <p:pic>
        <p:nvPicPr>
          <p:cNvPr id="129" name="Google Shape;129;p16"/>
          <p:cNvPicPr preferRelativeResize="0"/>
          <p:nvPr/>
        </p:nvPicPr>
        <p:blipFill>
          <a:blip r:embed="rId7">
            <a:alphaModFix/>
          </a:blip>
          <a:stretch>
            <a:fillRect/>
          </a:stretch>
        </p:blipFill>
        <p:spPr>
          <a:xfrm>
            <a:off x="4185700" y="4765275"/>
            <a:ext cx="322400" cy="322400"/>
          </a:xfrm>
          <a:prstGeom prst="rect">
            <a:avLst/>
          </a:prstGeom>
          <a:noFill/>
          <a:ln>
            <a:noFill/>
          </a:ln>
        </p:spPr>
      </p:pic>
      <p:pic>
        <p:nvPicPr>
          <p:cNvPr id="130" name="Google Shape;130;p16"/>
          <p:cNvPicPr preferRelativeResize="0"/>
          <p:nvPr/>
        </p:nvPicPr>
        <p:blipFill>
          <a:blip r:embed="rId7">
            <a:alphaModFix/>
          </a:blip>
          <a:stretch>
            <a:fillRect/>
          </a:stretch>
        </p:blipFill>
        <p:spPr>
          <a:xfrm>
            <a:off x="4243400" y="4679400"/>
            <a:ext cx="322400" cy="322400"/>
          </a:xfrm>
          <a:prstGeom prst="rect">
            <a:avLst/>
          </a:prstGeom>
          <a:noFill/>
          <a:ln>
            <a:noFill/>
          </a:ln>
        </p:spPr>
      </p:pic>
      <p:pic>
        <p:nvPicPr>
          <p:cNvPr id="131" name="Google Shape;131;p16"/>
          <p:cNvPicPr preferRelativeResize="0"/>
          <p:nvPr/>
        </p:nvPicPr>
        <p:blipFill>
          <a:blip r:embed="rId7">
            <a:alphaModFix/>
          </a:blip>
          <a:stretch>
            <a:fillRect/>
          </a:stretch>
        </p:blipFill>
        <p:spPr>
          <a:xfrm>
            <a:off x="4318175" y="4821100"/>
            <a:ext cx="322400" cy="322400"/>
          </a:xfrm>
          <a:prstGeom prst="rect">
            <a:avLst/>
          </a:prstGeom>
          <a:noFill/>
          <a:ln>
            <a:noFill/>
          </a:ln>
        </p:spPr>
      </p:pic>
      <p:pic>
        <p:nvPicPr>
          <p:cNvPr id="132" name="Google Shape;132;p16"/>
          <p:cNvPicPr preferRelativeResize="0"/>
          <p:nvPr/>
        </p:nvPicPr>
        <p:blipFill>
          <a:blip r:embed="rId7">
            <a:alphaModFix/>
          </a:blip>
          <a:stretch>
            <a:fillRect/>
          </a:stretch>
        </p:blipFill>
        <p:spPr>
          <a:xfrm>
            <a:off x="4423425" y="4783025"/>
            <a:ext cx="322400" cy="322400"/>
          </a:xfrm>
          <a:prstGeom prst="rect">
            <a:avLst/>
          </a:prstGeom>
          <a:noFill/>
          <a:ln>
            <a:noFill/>
          </a:ln>
        </p:spPr>
      </p:pic>
      <p:pic>
        <p:nvPicPr>
          <p:cNvPr id="133" name="Google Shape;133;p16"/>
          <p:cNvPicPr preferRelativeResize="0"/>
          <p:nvPr/>
        </p:nvPicPr>
        <p:blipFill>
          <a:blip r:embed="rId7">
            <a:alphaModFix/>
          </a:blip>
          <a:stretch>
            <a:fillRect/>
          </a:stretch>
        </p:blipFill>
        <p:spPr>
          <a:xfrm>
            <a:off x="4318175" y="4717625"/>
            <a:ext cx="322400" cy="322400"/>
          </a:xfrm>
          <a:prstGeom prst="rect">
            <a:avLst/>
          </a:prstGeom>
          <a:noFill/>
          <a:ln>
            <a:noFill/>
          </a:ln>
        </p:spPr>
      </p:pic>
      <p:pic>
        <p:nvPicPr>
          <p:cNvPr id="134" name="Google Shape;134;p16"/>
          <p:cNvPicPr preferRelativeResize="0"/>
          <p:nvPr/>
        </p:nvPicPr>
        <p:blipFill>
          <a:blip r:embed="rId8">
            <a:alphaModFix/>
          </a:blip>
          <a:stretch>
            <a:fillRect/>
          </a:stretch>
        </p:blipFill>
        <p:spPr>
          <a:xfrm>
            <a:off x="3069425" y="2030449"/>
            <a:ext cx="4205310" cy="7699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311700" y="445025"/>
            <a:ext cx="8520600" cy="3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latin typeface="Press Start 2P"/>
                <a:ea typeface="Press Start 2P"/>
                <a:cs typeface="Press Start 2P"/>
                <a:sym typeface="Press Start 2P"/>
              </a:rPr>
              <a:t>Design Considerations</a:t>
            </a:r>
            <a:endParaRPr sz="1600">
              <a:latin typeface="Press Start 2P"/>
              <a:ea typeface="Press Start 2P"/>
              <a:cs typeface="Press Start 2P"/>
              <a:sym typeface="Press Start 2P"/>
            </a:endParaRPr>
          </a:p>
        </p:txBody>
      </p:sp>
      <p:sp>
        <p:nvSpPr>
          <p:cNvPr id="140" name="Google Shape;140;p1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
            </a:r>
            <a:r>
              <a:rPr lang="en"/>
              <a:t>reparation before coding -</a:t>
            </a:r>
            <a:endParaRPr/>
          </a:p>
          <a:p>
            <a:pPr indent="0" lvl="0" marL="0" rtl="0" algn="l">
              <a:spcBef>
                <a:spcPts val="1200"/>
              </a:spcBef>
              <a:spcAft>
                <a:spcPts val="0"/>
              </a:spcAft>
              <a:buNone/>
            </a:pPr>
            <a:r>
              <a:rPr lang="en"/>
              <a:t>Before coding, assets were gathered, a </a:t>
            </a:r>
            <a:r>
              <a:rPr lang="en" u="sng">
                <a:solidFill>
                  <a:schemeClr val="hlink"/>
                </a:solidFill>
                <a:hlinkClick r:id="rId3"/>
              </a:rPr>
              <a:t>planning document</a:t>
            </a:r>
            <a:r>
              <a:rPr lang="en"/>
              <a:t> was made and designs were created for the first level</a:t>
            </a:r>
            <a:endParaRPr/>
          </a:p>
          <a:p>
            <a:pPr indent="0" lvl="0" marL="0" rtl="0" algn="l">
              <a:spcBef>
                <a:spcPts val="1200"/>
              </a:spcBef>
              <a:spcAft>
                <a:spcPts val="1200"/>
              </a:spcAft>
              <a:buNone/>
            </a:pPr>
            <a:r>
              <a:t/>
            </a:r>
            <a:endParaRPr/>
          </a:p>
        </p:txBody>
      </p:sp>
      <p:pic>
        <p:nvPicPr>
          <p:cNvPr id="141" name="Google Shape;141;p17"/>
          <p:cNvPicPr preferRelativeResize="0"/>
          <p:nvPr/>
        </p:nvPicPr>
        <p:blipFill>
          <a:blip r:embed="rId4">
            <a:alphaModFix/>
          </a:blip>
          <a:stretch>
            <a:fillRect/>
          </a:stretch>
        </p:blipFill>
        <p:spPr>
          <a:xfrm>
            <a:off x="4406625" y="2135175"/>
            <a:ext cx="4425677" cy="2489476"/>
          </a:xfrm>
          <a:prstGeom prst="rect">
            <a:avLst/>
          </a:prstGeom>
          <a:noFill/>
          <a:ln>
            <a:noFill/>
          </a:ln>
        </p:spPr>
      </p:pic>
      <p:pic>
        <p:nvPicPr>
          <p:cNvPr id="142" name="Google Shape;142;p17"/>
          <p:cNvPicPr preferRelativeResize="0"/>
          <p:nvPr/>
        </p:nvPicPr>
        <p:blipFill>
          <a:blip r:embed="rId5">
            <a:alphaModFix/>
          </a:blip>
          <a:stretch>
            <a:fillRect/>
          </a:stretch>
        </p:blipFill>
        <p:spPr>
          <a:xfrm>
            <a:off x="450425" y="2135175"/>
            <a:ext cx="3572799" cy="2489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311700" y="445025"/>
            <a:ext cx="8520600" cy="3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latin typeface="Press Start 2P"/>
                <a:ea typeface="Press Start 2P"/>
                <a:cs typeface="Press Start 2P"/>
                <a:sym typeface="Press Start 2P"/>
              </a:rPr>
              <a:t>Design Considerations</a:t>
            </a:r>
            <a:endParaRPr sz="1600">
              <a:latin typeface="Press Start 2P"/>
              <a:ea typeface="Press Start 2P"/>
              <a:cs typeface="Press Start 2P"/>
              <a:sym typeface="Press Start 2P"/>
            </a:endParaRPr>
          </a:p>
        </p:txBody>
      </p:sp>
      <p:sp>
        <p:nvSpPr>
          <p:cNvPr id="148" name="Google Shape;148;p18"/>
          <p:cNvSpPr txBox="1"/>
          <p:nvPr>
            <p:ph idx="1" type="body"/>
          </p:nvPr>
        </p:nvSpPr>
        <p:spPr>
          <a:xfrm>
            <a:off x="311700" y="863550"/>
            <a:ext cx="8520600" cy="41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Classes identified, key attributes and behaviours -</a:t>
            </a:r>
            <a:endParaRPr/>
          </a:p>
          <a:p>
            <a:pPr indent="0" lvl="0" marL="0" rtl="0" algn="l">
              <a:spcBef>
                <a:spcPts val="1200"/>
              </a:spcBef>
              <a:spcAft>
                <a:spcPts val="0"/>
              </a:spcAft>
              <a:buNone/>
            </a:pPr>
            <a:r>
              <a:rPr b="1" lang="en"/>
              <a:t>Main - </a:t>
            </a:r>
            <a:r>
              <a:rPr lang="en"/>
              <a:t>Main file for the game where it will run.</a:t>
            </a:r>
            <a:endParaRPr/>
          </a:p>
          <a:p>
            <a:pPr indent="0" lvl="0" marL="0" rtl="0" algn="l">
              <a:spcBef>
                <a:spcPts val="1200"/>
              </a:spcBef>
              <a:spcAft>
                <a:spcPts val="0"/>
              </a:spcAft>
              <a:buNone/>
            </a:pPr>
            <a:r>
              <a:rPr b="1" lang="en"/>
              <a:t>Player </a:t>
            </a:r>
            <a:r>
              <a:rPr lang="en"/>
              <a:t>- Will store information about the player. The player will have an x and y value and then a strength, score and coin counter.</a:t>
            </a:r>
            <a:endParaRPr/>
          </a:p>
          <a:p>
            <a:pPr indent="0" lvl="0" marL="0" rtl="0" algn="l">
              <a:spcBef>
                <a:spcPts val="1200"/>
              </a:spcBef>
              <a:spcAft>
                <a:spcPts val="0"/>
              </a:spcAft>
              <a:buNone/>
            </a:pPr>
            <a:r>
              <a:rPr b="1" lang="en"/>
              <a:t>Enemy -</a:t>
            </a:r>
            <a:r>
              <a:rPr lang="en"/>
              <a:t> Allows for multiple instances to be made. They will have an x and y value, a speed and health counter and a function that will allow for them to move towards the player.</a:t>
            </a:r>
            <a:endParaRPr/>
          </a:p>
          <a:p>
            <a:pPr indent="0" lvl="0" marL="0" rtl="0" algn="l">
              <a:spcBef>
                <a:spcPts val="1200"/>
              </a:spcBef>
              <a:spcAft>
                <a:spcPts val="1200"/>
              </a:spcAft>
              <a:buNone/>
            </a:pPr>
            <a:r>
              <a:rPr b="1" lang="en"/>
              <a:t>Coin - </a:t>
            </a:r>
            <a:r>
              <a:rPr lang="en"/>
              <a:t>Will be used for creating multiple instances of an item or currency for the game.</a:t>
            </a:r>
            <a:endParaRPr/>
          </a:p>
        </p:txBody>
      </p:sp>
      <p:pic>
        <p:nvPicPr>
          <p:cNvPr id="149" name="Google Shape;149;p18"/>
          <p:cNvPicPr preferRelativeResize="0"/>
          <p:nvPr/>
        </p:nvPicPr>
        <p:blipFill>
          <a:blip r:embed="rId3">
            <a:alphaModFix/>
          </a:blip>
          <a:stretch>
            <a:fillRect/>
          </a:stretch>
        </p:blipFill>
        <p:spPr>
          <a:xfrm>
            <a:off x="366475" y="4004775"/>
            <a:ext cx="322400" cy="322400"/>
          </a:xfrm>
          <a:prstGeom prst="rect">
            <a:avLst/>
          </a:prstGeom>
          <a:noFill/>
          <a:ln>
            <a:noFill/>
          </a:ln>
        </p:spPr>
      </p:pic>
      <p:pic>
        <p:nvPicPr>
          <p:cNvPr id="150" name="Google Shape;150;p18"/>
          <p:cNvPicPr preferRelativeResize="0"/>
          <p:nvPr/>
        </p:nvPicPr>
        <p:blipFill>
          <a:blip r:embed="rId4">
            <a:alphaModFix/>
          </a:blip>
          <a:stretch>
            <a:fillRect/>
          </a:stretch>
        </p:blipFill>
        <p:spPr>
          <a:xfrm>
            <a:off x="4624900" y="2218625"/>
            <a:ext cx="243286" cy="393000"/>
          </a:xfrm>
          <a:prstGeom prst="rect">
            <a:avLst/>
          </a:prstGeom>
          <a:noFill/>
          <a:ln>
            <a:noFill/>
          </a:ln>
        </p:spPr>
      </p:pic>
      <p:pic>
        <p:nvPicPr>
          <p:cNvPr id="151" name="Google Shape;151;p18"/>
          <p:cNvPicPr preferRelativeResize="0"/>
          <p:nvPr/>
        </p:nvPicPr>
        <p:blipFill rotWithShape="1">
          <a:blip r:embed="rId5">
            <a:alphaModFix/>
          </a:blip>
          <a:srcRect b="73555" l="2642" r="91858" t="1872"/>
          <a:stretch/>
        </p:blipFill>
        <p:spPr>
          <a:xfrm>
            <a:off x="1082625" y="3247378"/>
            <a:ext cx="243275" cy="483047"/>
          </a:xfrm>
          <a:prstGeom prst="rect">
            <a:avLst/>
          </a:prstGeom>
          <a:noFill/>
          <a:ln>
            <a:noFill/>
          </a:ln>
        </p:spPr>
      </p:pic>
      <p:pic>
        <p:nvPicPr>
          <p:cNvPr id="152" name="Google Shape;152;p18"/>
          <p:cNvPicPr preferRelativeResize="0"/>
          <p:nvPr/>
        </p:nvPicPr>
        <p:blipFill>
          <a:blip r:embed="rId6">
            <a:alphaModFix/>
          </a:blip>
          <a:stretch>
            <a:fillRect/>
          </a:stretch>
        </p:blipFill>
        <p:spPr>
          <a:xfrm>
            <a:off x="1435325" y="3217975"/>
            <a:ext cx="296675" cy="51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311700" y="445025"/>
            <a:ext cx="8520600" cy="3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latin typeface="Press Start 2P"/>
                <a:ea typeface="Press Start 2P"/>
                <a:cs typeface="Press Start 2P"/>
                <a:sym typeface="Press Start 2P"/>
              </a:rPr>
              <a:t>Design Considerations</a:t>
            </a:r>
            <a:endParaRPr sz="1600">
              <a:latin typeface="Press Start 2P"/>
              <a:ea typeface="Press Start 2P"/>
              <a:cs typeface="Press Start 2P"/>
              <a:sym typeface="Press Start 2P"/>
            </a:endParaRPr>
          </a:p>
        </p:txBody>
      </p:sp>
      <p:sp>
        <p:nvSpPr>
          <p:cNvPr id="158" name="Google Shape;158;p19"/>
          <p:cNvSpPr txBox="1"/>
          <p:nvPr>
            <p:ph idx="1" type="body"/>
          </p:nvPr>
        </p:nvSpPr>
        <p:spPr>
          <a:xfrm>
            <a:off x="311700" y="863550"/>
            <a:ext cx="8520600" cy="41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Classes identified, key attributes and behaviours -</a:t>
            </a:r>
            <a:endParaRPr/>
          </a:p>
          <a:p>
            <a:pPr indent="0" lvl="0" marL="0" rtl="0" algn="l">
              <a:spcBef>
                <a:spcPts val="1200"/>
              </a:spcBef>
              <a:spcAft>
                <a:spcPts val="0"/>
              </a:spcAft>
              <a:buNone/>
            </a:pPr>
            <a:r>
              <a:rPr b="1" lang="en"/>
              <a:t>Inventory -</a:t>
            </a:r>
            <a:r>
              <a:rPr lang="en"/>
              <a:t> Structure for the inventory that the player will access and use, made up of inventory slots in an array. </a:t>
            </a:r>
            <a:endParaRPr/>
          </a:p>
          <a:p>
            <a:pPr indent="0" lvl="0" marL="0" rtl="0" algn="l">
              <a:spcBef>
                <a:spcPts val="1200"/>
              </a:spcBef>
              <a:spcAft>
                <a:spcPts val="0"/>
              </a:spcAft>
              <a:buNone/>
            </a:pPr>
            <a:r>
              <a:rPr b="1" lang="en"/>
              <a:t>InventorySlot -</a:t>
            </a:r>
            <a:r>
              <a:rPr lang="en"/>
              <a:t> Will provide individual slots within the inventory. An inventory slot will have a name and count so then it can be added or used from within the inventory. </a:t>
            </a:r>
            <a:endParaRPr/>
          </a:p>
          <a:p>
            <a:pPr indent="0" lvl="0" marL="0" rtl="0" algn="l">
              <a:spcBef>
                <a:spcPts val="1200"/>
              </a:spcBef>
              <a:spcAft>
                <a:spcPts val="0"/>
              </a:spcAft>
              <a:buNone/>
            </a:pPr>
            <a:r>
              <a:rPr b="1" lang="en"/>
              <a:t>HealthBar -</a:t>
            </a:r>
            <a:r>
              <a:rPr lang="en"/>
              <a:t> A way to show the player’s current health. Will be a simple rectangle that changes colour depending upon how much health the player has left. </a:t>
            </a:r>
            <a:endParaRPr/>
          </a:p>
          <a:p>
            <a:pPr indent="0" lvl="0" marL="0" rtl="0" algn="l">
              <a:spcBef>
                <a:spcPts val="1200"/>
              </a:spcBef>
              <a:spcAft>
                <a:spcPts val="1200"/>
              </a:spcAft>
              <a:buNone/>
            </a:pPr>
            <a:r>
              <a:rPr b="1" lang="en"/>
              <a:t>GUI -</a:t>
            </a:r>
            <a:r>
              <a:rPr lang="en"/>
              <a:t> A simple user interface that will provide the user with some information (e.g the amount of coins they have) and assist with showing the inventory. This will have a way of updating so accurate information will be reflected to the player.</a:t>
            </a:r>
            <a:endParaRPr/>
          </a:p>
        </p:txBody>
      </p:sp>
      <p:pic>
        <p:nvPicPr>
          <p:cNvPr id="159" name="Google Shape;159;p19"/>
          <p:cNvPicPr preferRelativeResize="0"/>
          <p:nvPr/>
        </p:nvPicPr>
        <p:blipFill rotWithShape="1">
          <a:blip r:embed="rId3">
            <a:alphaModFix/>
          </a:blip>
          <a:srcRect b="78082" l="8150" r="9606" t="7479"/>
          <a:stretch/>
        </p:blipFill>
        <p:spPr>
          <a:xfrm>
            <a:off x="7120200" y="3372300"/>
            <a:ext cx="652000" cy="127600"/>
          </a:xfrm>
          <a:prstGeom prst="rect">
            <a:avLst/>
          </a:prstGeom>
          <a:noFill/>
          <a:ln>
            <a:noFill/>
          </a:ln>
        </p:spPr>
      </p:pic>
      <p:pic>
        <p:nvPicPr>
          <p:cNvPr id="160" name="Google Shape;160;p19"/>
          <p:cNvPicPr preferRelativeResize="0"/>
          <p:nvPr/>
        </p:nvPicPr>
        <p:blipFill rotWithShape="1">
          <a:blip r:embed="rId4">
            <a:alphaModFix/>
          </a:blip>
          <a:srcRect b="63600" l="81407" r="1136" t="8033"/>
          <a:stretch/>
        </p:blipFill>
        <p:spPr>
          <a:xfrm>
            <a:off x="6797700" y="4438450"/>
            <a:ext cx="1239700" cy="36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idx="1" type="body"/>
          </p:nvPr>
        </p:nvSpPr>
        <p:spPr>
          <a:xfrm>
            <a:off x="311700" y="863550"/>
            <a:ext cx="8520600" cy="406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Issues we encountered -</a:t>
            </a:r>
            <a:endParaRPr/>
          </a:p>
          <a:p>
            <a:pPr indent="0" lvl="0" marL="0" rtl="0" algn="l">
              <a:spcBef>
                <a:spcPts val="1200"/>
              </a:spcBef>
              <a:spcAft>
                <a:spcPts val="0"/>
              </a:spcAft>
              <a:buNone/>
            </a:pPr>
            <a:r>
              <a:rPr lang="en"/>
              <a:t>Since this was the first time working with PyGame for all of the team, we ended up running into some issues over the course of development. For example:</a:t>
            </a:r>
            <a:endParaRPr/>
          </a:p>
          <a:p>
            <a:pPr indent="0" lvl="0" marL="0" rtl="0" algn="l">
              <a:spcBef>
                <a:spcPts val="1200"/>
              </a:spcBef>
              <a:spcAft>
                <a:spcPts val="1200"/>
              </a:spcAft>
              <a:buNone/>
            </a:pPr>
            <a:r>
              <a:t/>
            </a:r>
            <a:endParaRPr/>
          </a:p>
        </p:txBody>
      </p:sp>
      <p:sp>
        <p:nvSpPr>
          <p:cNvPr id="166" name="Google Shape;166;p20"/>
          <p:cNvSpPr txBox="1"/>
          <p:nvPr>
            <p:ph type="title"/>
          </p:nvPr>
        </p:nvSpPr>
        <p:spPr>
          <a:xfrm>
            <a:off x="311700" y="445025"/>
            <a:ext cx="8520600" cy="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latin typeface="Press Start 2P"/>
                <a:ea typeface="Press Start 2P"/>
                <a:cs typeface="Press Start 2P"/>
                <a:sym typeface="Press Start 2P"/>
              </a:rPr>
              <a:t>Development of the game</a:t>
            </a:r>
            <a:endParaRPr sz="1600">
              <a:latin typeface="Press Start 2P"/>
              <a:ea typeface="Press Start 2P"/>
              <a:cs typeface="Press Start 2P"/>
              <a:sym typeface="Press Start 2P"/>
            </a:endParaRPr>
          </a:p>
        </p:txBody>
      </p:sp>
      <p:sp>
        <p:nvSpPr>
          <p:cNvPr id="167" name="Google Shape;167;p20"/>
          <p:cNvSpPr txBox="1"/>
          <p:nvPr/>
        </p:nvSpPr>
        <p:spPr>
          <a:xfrm>
            <a:off x="311700" y="1986925"/>
            <a:ext cx="8520600" cy="1983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Integrating the user interface, inventory, inventory slots and main.</a:t>
            </a:r>
            <a:endParaRPr sz="1700">
              <a:solidFill>
                <a:schemeClr val="accent3"/>
              </a:solidFill>
              <a:latin typeface="Average"/>
              <a:ea typeface="Average"/>
              <a:cs typeface="Average"/>
              <a:sym typeface="Average"/>
            </a:endParaRPr>
          </a:p>
          <a:p>
            <a:pPr indent="-336550" lvl="0" marL="457200" rtl="0" algn="l">
              <a:lnSpc>
                <a:spcPct val="115000"/>
              </a:lnSpc>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Implementing the coin counter as it took a while to figure out how to                                   get it to update whenever the coin count updates.</a:t>
            </a:r>
            <a:endParaRPr sz="1700">
              <a:solidFill>
                <a:schemeClr val="accent3"/>
              </a:solidFill>
              <a:latin typeface="Average"/>
              <a:ea typeface="Average"/>
              <a:cs typeface="Average"/>
              <a:sym typeface="Average"/>
            </a:endParaRPr>
          </a:p>
          <a:p>
            <a:pPr indent="-336550" lvl="0" marL="457200" rtl="0" algn="l">
              <a:lnSpc>
                <a:spcPct val="115000"/>
              </a:lnSpc>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Getting the enemy waves to properly account for the amount of time                                         that passed since the last enemy of the previous wave was defeated.</a:t>
            </a:r>
            <a:endParaRPr sz="1700">
              <a:solidFill>
                <a:schemeClr val="accent3"/>
              </a:solidFill>
              <a:latin typeface="Average"/>
              <a:ea typeface="Average"/>
              <a:cs typeface="Average"/>
              <a:sym typeface="Average"/>
            </a:endParaRPr>
          </a:p>
          <a:p>
            <a:pPr indent="-336550" lvl="0" marL="457200" rtl="0" algn="l">
              <a:lnSpc>
                <a:spcPct val="115000"/>
              </a:lnSpc>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Getting the player attack to function properly and its animation to                                      display as intended / refining combat.</a:t>
            </a:r>
            <a:endParaRPr sz="1700">
              <a:solidFill>
                <a:schemeClr val="accent3"/>
              </a:solidFill>
              <a:latin typeface="Average"/>
              <a:ea typeface="Average"/>
              <a:cs typeface="Average"/>
              <a:sym typeface="Average"/>
            </a:endParaRPr>
          </a:p>
        </p:txBody>
      </p:sp>
      <p:pic>
        <p:nvPicPr>
          <p:cNvPr id="168" name="Google Shape;168;p20"/>
          <p:cNvPicPr preferRelativeResize="0"/>
          <p:nvPr/>
        </p:nvPicPr>
        <p:blipFill>
          <a:blip r:embed="rId3">
            <a:alphaModFix/>
          </a:blip>
          <a:stretch>
            <a:fillRect/>
          </a:stretch>
        </p:blipFill>
        <p:spPr>
          <a:xfrm>
            <a:off x="5413401" y="2694939"/>
            <a:ext cx="1146375" cy="194961"/>
          </a:xfrm>
          <a:prstGeom prst="rect">
            <a:avLst/>
          </a:prstGeom>
          <a:noFill/>
          <a:ln>
            <a:noFill/>
          </a:ln>
        </p:spPr>
      </p:pic>
      <p:pic>
        <p:nvPicPr>
          <p:cNvPr id="169" name="Google Shape;169;p20"/>
          <p:cNvPicPr preferRelativeResize="0"/>
          <p:nvPr/>
        </p:nvPicPr>
        <p:blipFill rotWithShape="1">
          <a:blip r:embed="rId4">
            <a:alphaModFix/>
          </a:blip>
          <a:srcRect b="1097" l="0" r="0" t="0"/>
          <a:stretch/>
        </p:blipFill>
        <p:spPr>
          <a:xfrm>
            <a:off x="7289750" y="2057767"/>
            <a:ext cx="1648925" cy="1982950"/>
          </a:xfrm>
          <a:prstGeom prst="rect">
            <a:avLst/>
          </a:prstGeom>
          <a:noFill/>
          <a:ln>
            <a:noFill/>
          </a:ln>
        </p:spPr>
      </p:pic>
      <p:pic>
        <p:nvPicPr>
          <p:cNvPr id="170" name="Google Shape;170;p20"/>
          <p:cNvPicPr preferRelativeResize="0"/>
          <p:nvPr/>
        </p:nvPicPr>
        <p:blipFill rotWithShape="1">
          <a:blip r:embed="rId5">
            <a:alphaModFix/>
          </a:blip>
          <a:srcRect b="17744" l="46889" r="44651" t="65672"/>
          <a:stretch/>
        </p:blipFill>
        <p:spPr>
          <a:xfrm>
            <a:off x="4377400" y="3969925"/>
            <a:ext cx="610426" cy="680925"/>
          </a:xfrm>
          <a:prstGeom prst="rect">
            <a:avLst/>
          </a:prstGeom>
          <a:noFill/>
          <a:ln>
            <a:noFill/>
          </a:ln>
        </p:spPr>
      </p:pic>
      <p:pic>
        <p:nvPicPr>
          <p:cNvPr id="171" name="Google Shape;171;p20"/>
          <p:cNvPicPr preferRelativeResize="0"/>
          <p:nvPr/>
        </p:nvPicPr>
        <p:blipFill>
          <a:blip r:embed="rId6">
            <a:alphaModFix/>
          </a:blip>
          <a:stretch>
            <a:fillRect/>
          </a:stretch>
        </p:blipFill>
        <p:spPr>
          <a:xfrm>
            <a:off x="6639700" y="228600"/>
            <a:ext cx="2275700" cy="63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2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00">
                <a:latin typeface="Press Start 2P"/>
                <a:ea typeface="Press Start 2P"/>
                <a:cs typeface="Press Start 2P"/>
                <a:sym typeface="Press Start 2P"/>
              </a:rPr>
              <a:t>Demonstration of gameplay - Game Walkthrough</a:t>
            </a:r>
            <a:endParaRPr sz="1400">
              <a:latin typeface="Press Start 2P"/>
              <a:ea typeface="Press Start 2P"/>
              <a:cs typeface="Press Start 2P"/>
              <a:sym typeface="Press Start 2P"/>
            </a:endParaRPr>
          </a:p>
        </p:txBody>
      </p:sp>
      <p:pic>
        <p:nvPicPr>
          <p:cNvPr id="177" name="Google Shape;177;p21" title="2024-01-12 17-39-01.mp4">
            <a:hlinkClick r:id="rId3"/>
          </p:cNvPr>
          <p:cNvPicPr preferRelativeResize="0"/>
          <p:nvPr/>
        </p:nvPicPr>
        <p:blipFill>
          <a:blip r:embed="rId4">
            <a:alphaModFix/>
          </a:blip>
          <a:stretch>
            <a:fillRect/>
          </a:stretch>
        </p:blipFill>
        <p:spPr>
          <a:xfrm>
            <a:off x="2574677" y="1299048"/>
            <a:ext cx="3994650" cy="3195750"/>
          </a:xfrm>
          <a:prstGeom prst="rect">
            <a:avLst/>
          </a:prstGeom>
          <a:noFill/>
          <a:ln>
            <a:noFill/>
          </a:ln>
        </p:spPr>
      </p:pic>
      <p:sp>
        <p:nvSpPr>
          <p:cNvPr id="178" name="Google Shape;178;p21"/>
          <p:cNvSpPr txBox="1"/>
          <p:nvPr/>
        </p:nvSpPr>
        <p:spPr>
          <a:xfrm>
            <a:off x="1536000" y="821488"/>
            <a:ext cx="60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https://natbag.itch.io/the-whispers</a:t>
            </a:r>
            <a:r>
              <a:rPr lang="en"/>
              <a:t> </a:t>
            </a:r>
            <a:r>
              <a:rPr lang="en">
                <a:solidFill>
                  <a:schemeClr val="dk1"/>
                </a:solidFill>
              </a:rPr>
              <a:t>- password for the page is “CO452-PR1”</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